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sldIdLst>
    <p:sldId id="256" r:id="rId2"/>
    <p:sldId id="258" r:id="rId3"/>
    <p:sldId id="259" r:id="rId4"/>
    <p:sldId id="261" r:id="rId5"/>
    <p:sldId id="263" r:id="rId6"/>
    <p:sldId id="265" r:id="rId7"/>
    <p:sldId id="267" r:id="rId8"/>
    <p:sldId id="276" r:id="rId9"/>
    <p:sldId id="270" r:id="rId10"/>
    <p:sldId id="272" r:id="rId11"/>
    <p:sldId id="281" r:id="rId12"/>
    <p:sldId id="260" r:id="rId13"/>
    <p:sldId id="262" r:id="rId14"/>
    <p:sldId id="264" r:id="rId15"/>
    <p:sldId id="266" r:id="rId16"/>
    <p:sldId id="268" r:id="rId17"/>
    <p:sldId id="271" r:id="rId18"/>
    <p:sldId id="300" r:id="rId19"/>
    <p:sldId id="301" r:id="rId20"/>
    <p:sldId id="282" r:id="rId21"/>
    <p:sldId id="283" r:id="rId22"/>
    <p:sldId id="284" r:id="rId23"/>
    <p:sldId id="285" r:id="rId24"/>
    <p:sldId id="286" r:id="rId25"/>
    <p:sldId id="287" r:id="rId26"/>
    <p:sldId id="288" r:id="rId27"/>
    <p:sldId id="294" r:id="rId28"/>
    <p:sldId id="296" r:id="rId29"/>
    <p:sldId id="297" r:id="rId30"/>
    <p:sldId id="298" r:id="rId31"/>
    <p:sldId id="299" r:id="rId32"/>
    <p:sldId id="280" r:id="rId33"/>
  </p:sldIdLst>
  <p:sldSz cx="9144000" cy="6858000" type="screen4x3"/>
  <p:notesSz cx="6858000" cy="9144000"/>
  <p:embeddedFontLst>
    <p:embeddedFont>
      <p:font typeface="Things We Said" pitchFamily="66" charset="0"/>
      <p:regular r:id="rId34"/>
    </p:embeddedFont>
    <p:embeddedFont>
      <p:font typeface="Calibri" pitchFamily="34" charset="0"/>
      <p:regular r:id="rId35"/>
      <p:bold r:id="rId36"/>
      <p:italic r:id="rId37"/>
      <p:boldItalic r:id="rId38"/>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349"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7" name="Immagine 6"/>
          <p:cNvPicPr>
            <a:picLocks noChangeAspect="1"/>
          </p:cNvPicPr>
          <p:nvPr userDrawn="1"/>
        </p:nvPicPr>
        <p:blipFill>
          <a:blip r:embed="rId2" cstate="print">
            <a:clrChange>
              <a:clrFrom>
                <a:srgbClr val="000000"/>
              </a:clrFrom>
              <a:clrTo>
                <a:srgbClr val="000000">
                  <a:alpha val="0"/>
                </a:srgbClr>
              </a:clrTo>
            </a:clrChange>
            <a:duotone>
              <a:prstClr val="black"/>
              <a:schemeClr val="accent6">
                <a:lumMod val="50000"/>
                <a:tint val="45000"/>
                <a:satMod val="400000"/>
              </a:schemeClr>
            </a:duotone>
            <a:extLst>
              <a:ext uri="{28A0092B-C50C-407E-A947-70E740481C1C}">
                <a14:useLocalDpi xmlns:a14="http://schemas.microsoft.com/office/drawing/2010/main" val="0"/>
              </a:ext>
            </a:extLst>
          </a:blip>
          <a:stretch>
            <a:fillRect/>
          </a:stretch>
        </p:blipFill>
        <p:spPr>
          <a:xfrm>
            <a:off x="6173657" y="-99392"/>
            <a:ext cx="2778845" cy="5328592"/>
          </a:xfrm>
          <a:prstGeom prst="rect">
            <a:avLst/>
          </a:prstGeom>
        </p:spPr>
      </p:pic>
    </p:spTree>
    <p:extLst>
      <p:ext uri="{BB962C8B-B14F-4D97-AF65-F5344CB8AC3E}">
        <p14:creationId xmlns:p14="http://schemas.microsoft.com/office/powerpoint/2010/main" val="35904964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79512" y="0"/>
            <a:ext cx="1402681" cy="2728619"/>
          </a:xfrm>
          <a:prstGeom prst="rect">
            <a:avLst/>
          </a:prstGeom>
        </p:spPr>
      </p:pic>
    </p:spTree>
    <p:extLst>
      <p:ext uri="{BB962C8B-B14F-4D97-AF65-F5344CB8AC3E}">
        <p14:creationId xmlns:p14="http://schemas.microsoft.com/office/powerpoint/2010/main" val="360799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pic>
        <p:nvPicPr>
          <p:cNvPr id="7" name="Immagine 6"/>
          <p:cNvPicPr>
            <a:picLocks noChangeAspect="1"/>
          </p:cNvPicPr>
          <p:nvPr userDrawn="1"/>
        </p:nvPicPr>
        <p:blipFill>
          <a:blip r:embed="rId2" cstate="print">
            <a:clrChange>
              <a:clrFrom>
                <a:srgbClr val="000000"/>
              </a:clrFrom>
              <a:clrTo>
                <a:srgbClr val="000000">
                  <a:alpha val="0"/>
                </a:srgbClr>
              </a:clrTo>
            </a:clrChange>
            <a:duotone>
              <a:prstClr val="black"/>
              <a:schemeClr val="accent6">
                <a:lumMod val="50000"/>
                <a:tint val="45000"/>
                <a:satMod val="400000"/>
              </a:schemeClr>
            </a:duotone>
            <a:extLst>
              <a:ext uri="{28A0092B-C50C-407E-A947-70E740481C1C}">
                <a14:useLocalDpi xmlns:a14="http://schemas.microsoft.com/office/drawing/2010/main" val="0"/>
              </a:ext>
            </a:extLst>
          </a:blip>
          <a:stretch>
            <a:fillRect/>
          </a:stretch>
        </p:blipFill>
        <p:spPr>
          <a:xfrm flipH="1">
            <a:off x="127530" y="-99392"/>
            <a:ext cx="1474799" cy="2828011"/>
          </a:xfrm>
          <a:prstGeom prst="rect">
            <a:avLst/>
          </a:prstGeom>
        </p:spPr>
      </p:pic>
    </p:spTree>
    <p:extLst>
      <p:ext uri="{BB962C8B-B14F-4D97-AF65-F5344CB8AC3E}">
        <p14:creationId xmlns:p14="http://schemas.microsoft.com/office/powerpoint/2010/main" val="210995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79511" y="0"/>
            <a:ext cx="2540070" cy="4941168"/>
          </a:xfrm>
          <a:prstGeom prst="rect">
            <a:avLst/>
          </a:prstGeom>
        </p:spPr>
      </p:pic>
    </p:spTree>
    <p:extLst>
      <p:ext uri="{BB962C8B-B14F-4D97-AF65-F5344CB8AC3E}">
        <p14:creationId xmlns:p14="http://schemas.microsoft.com/office/powerpoint/2010/main" val="47868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829792F-CC13-4967-97A1-5D4FB378C249}" type="datetimeFigureOut">
              <a:rPr lang="it-IT" smtClean="0"/>
              <a:t>23/01/2013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2FC3584-A2DB-4749-96D2-790562BC1407}" type="slidenum">
              <a:rPr lang="it-IT" smtClean="0"/>
              <a:t>‹N›</a:t>
            </a:fld>
            <a:endParaRPr lang="it-IT"/>
          </a:p>
        </p:txBody>
      </p:sp>
    </p:spTree>
    <p:extLst>
      <p:ext uri="{BB962C8B-B14F-4D97-AF65-F5344CB8AC3E}">
        <p14:creationId xmlns:p14="http://schemas.microsoft.com/office/powerpoint/2010/main" val="366837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829792F-CC13-4967-97A1-5D4FB378C249}" type="datetimeFigureOut">
              <a:rPr lang="it-IT" smtClean="0"/>
              <a:t>23/01/2013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2FC3584-A2DB-4749-96D2-790562BC1407}" type="slidenum">
              <a:rPr lang="it-IT" smtClean="0"/>
              <a:t>‹N›</a:t>
            </a:fld>
            <a:endParaRPr lang="it-IT"/>
          </a:p>
        </p:txBody>
      </p:sp>
    </p:spTree>
    <p:extLst>
      <p:ext uri="{BB962C8B-B14F-4D97-AF65-F5344CB8AC3E}">
        <p14:creationId xmlns:p14="http://schemas.microsoft.com/office/powerpoint/2010/main" val="52545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829792F-CC13-4967-97A1-5D4FB378C249}" type="datetimeFigureOut">
              <a:rPr lang="it-IT" smtClean="0"/>
              <a:t>23/01/2013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2FC3584-A2DB-4749-96D2-790562BC1407}" type="slidenum">
              <a:rPr lang="it-IT" smtClean="0"/>
              <a:t>‹N›</a:t>
            </a:fld>
            <a:endParaRPr lang="it-IT"/>
          </a:p>
        </p:txBody>
      </p:sp>
    </p:spTree>
    <p:extLst>
      <p:ext uri="{BB962C8B-B14F-4D97-AF65-F5344CB8AC3E}">
        <p14:creationId xmlns:p14="http://schemas.microsoft.com/office/powerpoint/2010/main" val="34594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829792F-CC13-4967-97A1-5D4FB378C249}" type="datetimeFigureOut">
              <a:rPr lang="it-IT" smtClean="0"/>
              <a:t>23/01/2013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2FC3584-A2DB-4749-96D2-790562BC1407}" type="slidenum">
              <a:rPr lang="it-IT" smtClean="0"/>
              <a:t>‹N›</a:t>
            </a:fld>
            <a:endParaRPr lang="it-IT"/>
          </a:p>
        </p:txBody>
      </p:sp>
    </p:spTree>
    <p:extLst>
      <p:ext uri="{BB962C8B-B14F-4D97-AF65-F5344CB8AC3E}">
        <p14:creationId xmlns:p14="http://schemas.microsoft.com/office/powerpoint/2010/main" val="107267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9792F-CC13-4967-97A1-5D4FB378C249}" type="datetimeFigureOut">
              <a:rPr lang="it-IT" smtClean="0"/>
              <a:t>23/01/2013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FC3584-A2DB-4749-96D2-790562BC1407}" type="slidenum">
              <a:rPr lang="it-IT" smtClean="0"/>
              <a:t>‹N›</a:t>
            </a:fld>
            <a:endParaRPr lang="it-IT"/>
          </a:p>
        </p:txBody>
      </p:sp>
    </p:spTree>
    <p:extLst>
      <p:ext uri="{BB962C8B-B14F-4D97-AF65-F5344CB8AC3E}">
        <p14:creationId xmlns:p14="http://schemas.microsoft.com/office/powerpoint/2010/main" val="3504922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6" r:id="rId5"/>
    <p:sldLayoutId id="2147483657" r:id="rId6"/>
    <p:sldLayoutId id="2147483658" r:id="rId7"/>
    <p:sldLayoutId id="2147483659"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180528" y="1844824"/>
            <a:ext cx="7772400" cy="4464496"/>
          </a:xfrm>
        </p:spPr>
        <p:txBody>
          <a:bodyPr>
            <a:noAutofit/>
          </a:bodyPr>
          <a:lstStyle/>
          <a:p>
            <a:pPr>
              <a:lnSpc>
                <a:spcPct val="110000"/>
              </a:lnSpc>
            </a:pPr>
            <a:r>
              <a:rPr lang="it-IT" sz="11500" dirty="0" smtClean="0">
                <a:latin typeface="Things We Said" pitchFamily="66" charset="0"/>
              </a:rPr>
              <a:t>Il pozzo </a:t>
            </a:r>
            <a:br>
              <a:rPr lang="it-IT" sz="11500" dirty="0" smtClean="0">
                <a:latin typeface="Things We Said" pitchFamily="66" charset="0"/>
              </a:rPr>
            </a:br>
            <a:r>
              <a:rPr lang="it-IT" sz="11500" dirty="0" smtClean="0">
                <a:latin typeface="Things We Said" pitchFamily="66" charset="0"/>
              </a:rPr>
              <a:t>scavato</a:t>
            </a:r>
            <a:endParaRPr lang="it-IT" sz="11500" dirty="0">
              <a:latin typeface="Things We Said" pitchFamily="66" charset="0"/>
            </a:endParaRPr>
          </a:p>
        </p:txBody>
      </p:sp>
      <p:sp>
        <p:nvSpPr>
          <p:cNvPr id="3" name="CasellaDiTesto 2"/>
          <p:cNvSpPr txBox="1"/>
          <p:nvPr/>
        </p:nvSpPr>
        <p:spPr>
          <a:xfrm>
            <a:off x="6660232" y="6063679"/>
            <a:ext cx="2232248" cy="461665"/>
          </a:xfrm>
          <a:prstGeom prst="rect">
            <a:avLst/>
          </a:prstGeom>
          <a:noFill/>
        </p:spPr>
        <p:txBody>
          <a:bodyPr wrap="square" rtlCol="0">
            <a:spAutoFit/>
          </a:bodyPr>
          <a:lstStyle/>
          <a:p>
            <a:r>
              <a:rPr lang="it-IT" sz="2400" dirty="0" smtClean="0">
                <a:solidFill>
                  <a:schemeClr val="bg1"/>
                </a:solidFill>
              </a:rPr>
              <a:t>Giovanni 4, 5-42</a:t>
            </a:r>
            <a:endParaRPr lang="it-IT" sz="2400" dirty="0">
              <a:solidFill>
                <a:schemeClr val="bg1"/>
              </a:solidFill>
            </a:endParaRPr>
          </a:p>
        </p:txBody>
      </p:sp>
    </p:spTree>
    <p:extLst>
      <p:ext uri="{BB962C8B-B14F-4D97-AF65-F5344CB8AC3E}">
        <p14:creationId xmlns:p14="http://schemas.microsoft.com/office/powerpoint/2010/main" val="131716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oratoriogalliate.it/wp-content/uploads/2010/11/Ges%C3%B9-e-la-Samaritan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23529" y="260648"/>
            <a:ext cx="1512168" cy="1711938"/>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2051720" y="331787"/>
            <a:ext cx="5040560" cy="1569660"/>
          </a:xfrm>
          <a:prstGeom prst="rect">
            <a:avLst/>
          </a:prstGeom>
          <a:noFill/>
        </p:spPr>
        <p:txBody>
          <a:bodyPr wrap="square" rtlCol="0">
            <a:spAutoFit/>
          </a:bodyPr>
          <a:lstStyle/>
          <a:p>
            <a:r>
              <a:rPr lang="it-IT" sz="2400" b="1" dirty="0" smtClean="0"/>
              <a:t>Gesù scava un pozzo nella vita della Samaritana</a:t>
            </a:r>
          </a:p>
          <a:p>
            <a:r>
              <a:rPr lang="it-IT" sz="2400" b="1" dirty="0" smtClean="0"/>
              <a:t>Più lei prende coscienza di se stessa</a:t>
            </a:r>
          </a:p>
          <a:p>
            <a:r>
              <a:rPr lang="it-IT" sz="2400" b="1" dirty="0" smtClean="0"/>
              <a:t>Più Gesù gli si rivela</a:t>
            </a:r>
            <a:endParaRPr lang="it-IT" sz="2400" b="1" dirty="0"/>
          </a:p>
        </p:txBody>
      </p:sp>
      <p:pic>
        <p:nvPicPr>
          <p:cNvPr id="4" name="Picture 2" descr="http://www.oratoriogalliate.it/wp-content/uploads/2010/11/Ges%C3%B9-e-la-Samaritan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23529" y="2379945"/>
            <a:ext cx="1512168" cy="1853852"/>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2123728" y="2564904"/>
            <a:ext cx="4176464" cy="830997"/>
          </a:xfrm>
          <a:prstGeom prst="rect">
            <a:avLst/>
          </a:prstGeom>
          <a:noFill/>
        </p:spPr>
        <p:txBody>
          <a:bodyPr wrap="square" rtlCol="0">
            <a:spAutoFit/>
          </a:bodyPr>
          <a:lstStyle/>
          <a:p>
            <a:r>
              <a:rPr lang="it-IT" sz="2400" b="1" dirty="0">
                <a:solidFill>
                  <a:schemeClr val="bg1"/>
                </a:solidFill>
              </a:rPr>
              <a:t>i veri adoratori adoreranno il Padre in spirito e verità</a:t>
            </a:r>
          </a:p>
        </p:txBody>
      </p:sp>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9" y="4725144"/>
            <a:ext cx="2450937" cy="1835479"/>
          </a:xfrm>
          <a:prstGeom prst="rect">
            <a:avLst/>
          </a:prstGeom>
        </p:spPr>
      </p:pic>
      <p:sp>
        <p:nvSpPr>
          <p:cNvPr id="8" name="CasellaDiTesto 7"/>
          <p:cNvSpPr txBox="1"/>
          <p:nvPr/>
        </p:nvSpPr>
        <p:spPr>
          <a:xfrm>
            <a:off x="2889299" y="5718749"/>
            <a:ext cx="5067077" cy="830997"/>
          </a:xfrm>
          <a:prstGeom prst="rect">
            <a:avLst/>
          </a:prstGeom>
          <a:noFill/>
        </p:spPr>
        <p:txBody>
          <a:bodyPr wrap="square" rtlCol="0">
            <a:spAutoFit/>
          </a:bodyPr>
          <a:lstStyle/>
          <a:p>
            <a:r>
              <a:rPr lang="it-IT" sz="2400" b="1" dirty="0">
                <a:solidFill>
                  <a:schemeClr val="bg1"/>
                </a:solidFill>
              </a:rPr>
              <a:t>guardate i </a:t>
            </a:r>
            <a:r>
              <a:rPr lang="it-IT" sz="2400" b="1" dirty="0" smtClean="0">
                <a:solidFill>
                  <a:schemeClr val="bg1"/>
                </a:solidFill>
              </a:rPr>
              <a:t>campi </a:t>
            </a:r>
            <a:r>
              <a:rPr lang="it-IT" sz="2400" b="1" dirty="0">
                <a:solidFill>
                  <a:schemeClr val="bg1"/>
                </a:solidFill>
              </a:rPr>
              <a:t>che già biondeggiano per la mietitura</a:t>
            </a:r>
            <a:endParaRPr lang="it-IT" sz="2400" b="1" dirty="0"/>
          </a:p>
        </p:txBody>
      </p:sp>
    </p:spTree>
    <p:extLst>
      <p:ext uri="{BB962C8B-B14F-4D97-AF65-F5344CB8AC3E}">
        <p14:creationId xmlns:p14="http://schemas.microsoft.com/office/powerpoint/2010/main" val="256328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oratoriogalliate.it/wp-content/uploads/2010/11/Ges%C3%B9-e-la-Samaritan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680012" y="260648"/>
            <a:ext cx="4109186" cy="4652044"/>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323528" y="5013176"/>
            <a:ext cx="8712968" cy="1569660"/>
          </a:xfrm>
          <a:prstGeom prst="rect">
            <a:avLst/>
          </a:prstGeom>
          <a:noFill/>
        </p:spPr>
        <p:txBody>
          <a:bodyPr wrap="square" rtlCol="0">
            <a:spAutoFit/>
          </a:bodyPr>
          <a:lstStyle/>
          <a:p>
            <a:r>
              <a:rPr lang="it-IT" sz="3200" b="1" dirty="0" smtClean="0"/>
              <a:t>Gesù scava un pozzo nella vita della Samaritana</a:t>
            </a:r>
          </a:p>
          <a:p>
            <a:r>
              <a:rPr lang="it-IT" sz="3200" b="1" dirty="0" smtClean="0"/>
              <a:t>Più lei prende coscienza di se stessa</a:t>
            </a:r>
          </a:p>
          <a:p>
            <a:r>
              <a:rPr lang="it-IT" sz="3200" b="1" dirty="0" smtClean="0"/>
              <a:t>Più Gesù gli si rivela</a:t>
            </a:r>
            <a:endParaRPr lang="it-IT" sz="3200" b="1" dirty="0"/>
          </a:p>
        </p:txBody>
      </p:sp>
    </p:spTree>
    <p:extLst>
      <p:ext uri="{BB962C8B-B14F-4D97-AF65-F5344CB8AC3E}">
        <p14:creationId xmlns:p14="http://schemas.microsoft.com/office/powerpoint/2010/main" val="231160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oratoriogalliate.it/wp-content/uploads/2010/11/Ges%C3%B9-e-la-Samaritan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979712" y="0"/>
            <a:ext cx="2353393" cy="2664296"/>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1979712" y="2893746"/>
            <a:ext cx="2353393" cy="2677656"/>
          </a:xfrm>
          <a:prstGeom prst="rect">
            <a:avLst/>
          </a:prstGeom>
          <a:noFill/>
        </p:spPr>
        <p:txBody>
          <a:bodyPr wrap="square" rtlCol="0">
            <a:spAutoFit/>
          </a:bodyPr>
          <a:lstStyle/>
          <a:p>
            <a:r>
              <a:rPr lang="it-IT" sz="2800" b="1" dirty="0">
                <a:solidFill>
                  <a:schemeClr val="bg1"/>
                </a:solidFill>
              </a:rPr>
              <a:t>donna </a:t>
            </a:r>
            <a:endParaRPr lang="it-IT" sz="2800" b="1" dirty="0" smtClean="0">
              <a:solidFill>
                <a:schemeClr val="bg1"/>
              </a:solidFill>
            </a:endParaRPr>
          </a:p>
          <a:p>
            <a:r>
              <a:rPr lang="it-IT" sz="2800" b="1" dirty="0" smtClean="0">
                <a:solidFill>
                  <a:schemeClr val="bg1"/>
                </a:solidFill>
              </a:rPr>
              <a:t>Se </a:t>
            </a:r>
            <a:r>
              <a:rPr lang="it-IT" sz="2800" b="1" dirty="0">
                <a:solidFill>
                  <a:schemeClr val="bg1"/>
                </a:solidFill>
              </a:rPr>
              <a:t>tu conoscessi </a:t>
            </a:r>
            <a:r>
              <a:rPr lang="it-IT" sz="2800" b="1" dirty="0" smtClean="0">
                <a:solidFill>
                  <a:schemeClr val="bg1"/>
                </a:solidFill>
              </a:rPr>
              <a:t>chi </a:t>
            </a:r>
            <a:r>
              <a:rPr lang="it-IT" sz="2800" b="1" dirty="0">
                <a:solidFill>
                  <a:schemeClr val="bg1"/>
                </a:solidFill>
              </a:rPr>
              <a:t>è colui che ti dice: «Dammi da bere</a:t>
            </a:r>
            <a:r>
              <a:rPr lang="it-IT" sz="2800" b="1" dirty="0" smtClean="0">
                <a:solidFill>
                  <a:schemeClr val="bg1"/>
                </a:solidFill>
              </a:rPr>
              <a:t>!</a:t>
            </a:r>
            <a:endParaRPr lang="it-IT" sz="2800" b="1" dirty="0"/>
          </a:p>
        </p:txBody>
      </p:sp>
      <p:pic>
        <p:nvPicPr>
          <p:cNvPr id="4" name="Picture 2" descr="http://www.oratoriogalliate.it/wp-content/uploads/2010/11/Ges%C3%B9-e-la-Samaritan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940152" y="3773002"/>
            <a:ext cx="2008816" cy="3084998"/>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5940152" y="1332148"/>
            <a:ext cx="2808312" cy="2246769"/>
          </a:xfrm>
          <a:prstGeom prst="rect">
            <a:avLst/>
          </a:prstGeom>
          <a:noFill/>
        </p:spPr>
        <p:txBody>
          <a:bodyPr wrap="square" rtlCol="0">
            <a:spAutoFit/>
          </a:bodyPr>
          <a:lstStyle/>
          <a:p>
            <a:r>
              <a:rPr lang="it-IT" sz="2800" b="1" dirty="0" smtClean="0"/>
              <a:t>tu </a:t>
            </a:r>
            <a:r>
              <a:rPr lang="it-IT" sz="2800" b="1" dirty="0"/>
              <a:t>che sei </a:t>
            </a:r>
            <a:r>
              <a:rPr lang="it-IT" sz="2800" b="1" dirty="0" smtClean="0"/>
              <a:t>giudeo </a:t>
            </a:r>
          </a:p>
          <a:p>
            <a:r>
              <a:rPr lang="it-IT" sz="2800" b="1" dirty="0" smtClean="0"/>
              <a:t>a </a:t>
            </a:r>
            <a:r>
              <a:rPr lang="it-IT" sz="2800" b="1" dirty="0"/>
              <a:t>me, </a:t>
            </a:r>
            <a:endParaRPr lang="it-IT" sz="2800" b="1" dirty="0" smtClean="0"/>
          </a:p>
          <a:p>
            <a:r>
              <a:rPr lang="it-IT" sz="2800" b="1" dirty="0" smtClean="0"/>
              <a:t>che </a:t>
            </a:r>
            <a:r>
              <a:rPr lang="it-IT" sz="2800" b="1" dirty="0"/>
              <a:t>sono una donna </a:t>
            </a:r>
            <a:r>
              <a:rPr lang="it-IT" sz="2800" b="1" dirty="0" smtClean="0"/>
              <a:t>samaritana</a:t>
            </a:r>
            <a:endParaRPr lang="it-IT" sz="2800" b="1" dirty="0"/>
          </a:p>
        </p:txBody>
      </p:sp>
    </p:spTree>
    <p:extLst>
      <p:ext uri="{BB962C8B-B14F-4D97-AF65-F5344CB8AC3E}">
        <p14:creationId xmlns:p14="http://schemas.microsoft.com/office/powerpoint/2010/main" val="250800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oratoriogalliate.it/wp-content/uploads/2010/11/Ges%C3%B9-e-la-Samaritan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979712" y="0"/>
            <a:ext cx="2353393" cy="2664296"/>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1979712" y="2831655"/>
            <a:ext cx="2353393" cy="954107"/>
          </a:xfrm>
          <a:prstGeom prst="rect">
            <a:avLst/>
          </a:prstGeom>
          <a:noFill/>
        </p:spPr>
        <p:txBody>
          <a:bodyPr wrap="square" rtlCol="0">
            <a:spAutoFit/>
          </a:bodyPr>
          <a:lstStyle/>
          <a:p>
            <a:r>
              <a:rPr lang="it-IT" sz="2800" b="1" dirty="0">
                <a:solidFill>
                  <a:schemeClr val="bg1"/>
                </a:solidFill>
              </a:rPr>
              <a:t>Va' a chiamare tuo marito</a:t>
            </a:r>
            <a:endParaRPr lang="it-IT" sz="2800" b="1" dirty="0"/>
          </a:p>
        </p:txBody>
      </p:sp>
      <p:pic>
        <p:nvPicPr>
          <p:cNvPr id="4" name="Picture 2" descr="http://www.oratoriogalliate.it/wp-content/uploads/2010/11/Ges%C3%B9-e-la-Samaritan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940152" y="3773002"/>
            <a:ext cx="2008816" cy="3084998"/>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5940152" y="1554917"/>
            <a:ext cx="2808312" cy="1815882"/>
          </a:xfrm>
          <a:prstGeom prst="rect">
            <a:avLst/>
          </a:prstGeom>
          <a:noFill/>
        </p:spPr>
        <p:txBody>
          <a:bodyPr wrap="square" rtlCol="0">
            <a:spAutoFit/>
          </a:bodyPr>
          <a:lstStyle/>
          <a:p>
            <a:r>
              <a:rPr lang="it-IT" sz="2800" b="1" dirty="0"/>
              <a:t>Sei tu forse </a:t>
            </a:r>
            <a:endParaRPr lang="it-IT" sz="2800" b="1" dirty="0" smtClean="0"/>
          </a:p>
          <a:p>
            <a:r>
              <a:rPr lang="it-IT" sz="2800" b="1" dirty="0" smtClean="0"/>
              <a:t>più </a:t>
            </a:r>
            <a:r>
              <a:rPr lang="it-IT" sz="2800" b="1" dirty="0"/>
              <a:t>grande </a:t>
            </a:r>
            <a:endParaRPr lang="it-IT" sz="2800" b="1" dirty="0" smtClean="0"/>
          </a:p>
          <a:p>
            <a:r>
              <a:rPr lang="it-IT" sz="2800" b="1" dirty="0" smtClean="0"/>
              <a:t>del </a:t>
            </a:r>
            <a:r>
              <a:rPr lang="it-IT" sz="2800" b="1" dirty="0"/>
              <a:t>nostro </a:t>
            </a:r>
            <a:endParaRPr lang="it-IT" sz="2800" b="1" dirty="0" smtClean="0"/>
          </a:p>
          <a:p>
            <a:r>
              <a:rPr lang="it-IT" sz="2800" b="1" dirty="0" smtClean="0"/>
              <a:t>padre </a:t>
            </a:r>
            <a:r>
              <a:rPr lang="it-IT" sz="2800" b="1" dirty="0"/>
              <a:t>Giacobbe</a:t>
            </a:r>
          </a:p>
        </p:txBody>
      </p:sp>
    </p:spTree>
    <p:extLst>
      <p:ext uri="{BB962C8B-B14F-4D97-AF65-F5344CB8AC3E}">
        <p14:creationId xmlns:p14="http://schemas.microsoft.com/office/powerpoint/2010/main" val="3417246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oratoriogalliate.it/wp-content/uploads/2010/11/Ges%C3%B9-e-la-Samaritan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979712" y="0"/>
            <a:ext cx="2353393" cy="2664296"/>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1979712" y="2831655"/>
            <a:ext cx="2353393" cy="523220"/>
          </a:xfrm>
          <a:prstGeom prst="rect">
            <a:avLst/>
          </a:prstGeom>
          <a:noFill/>
        </p:spPr>
        <p:txBody>
          <a:bodyPr wrap="square" rtlCol="0">
            <a:spAutoFit/>
          </a:bodyPr>
          <a:lstStyle/>
          <a:p>
            <a:r>
              <a:rPr lang="it-IT" sz="2800" b="1" dirty="0" smtClean="0">
                <a:solidFill>
                  <a:schemeClr val="bg1"/>
                </a:solidFill>
              </a:rPr>
              <a:t>Non ho marito</a:t>
            </a:r>
            <a:endParaRPr lang="it-IT" sz="2800" b="1" dirty="0"/>
          </a:p>
        </p:txBody>
      </p:sp>
      <p:pic>
        <p:nvPicPr>
          <p:cNvPr id="4" name="Picture 2" descr="http://www.oratoriogalliate.it/wp-content/uploads/2010/11/Ges%C3%B9-e-la-Samaritan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940152" y="3773002"/>
            <a:ext cx="2008816" cy="3084998"/>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5964604" y="2509024"/>
            <a:ext cx="2808312" cy="954107"/>
          </a:xfrm>
          <a:prstGeom prst="rect">
            <a:avLst/>
          </a:prstGeom>
          <a:noFill/>
        </p:spPr>
        <p:txBody>
          <a:bodyPr wrap="square" rtlCol="0">
            <a:spAutoFit/>
          </a:bodyPr>
          <a:lstStyle/>
          <a:p>
            <a:r>
              <a:rPr lang="it-IT" sz="2800" b="1" dirty="0" smtClean="0"/>
              <a:t>tu sei </a:t>
            </a:r>
          </a:p>
          <a:p>
            <a:r>
              <a:rPr lang="it-IT" sz="2800" b="1" dirty="0" smtClean="0"/>
              <a:t>profeta</a:t>
            </a:r>
            <a:endParaRPr lang="it-IT" sz="2800" b="1" dirty="0"/>
          </a:p>
        </p:txBody>
      </p:sp>
    </p:spTree>
    <p:extLst>
      <p:ext uri="{BB962C8B-B14F-4D97-AF65-F5344CB8AC3E}">
        <p14:creationId xmlns:p14="http://schemas.microsoft.com/office/powerpoint/2010/main" val="96413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oratoriogalliate.it/wp-content/uploads/2010/11/Ges%C3%B9-e-la-Samaritan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979712" y="0"/>
            <a:ext cx="2353393" cy="26642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oratoriogalliate.it/wp-content/uploads/2010/11/Ges%C3%B9-e-la-Samaritan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940152" y="3773002"/>
            <a:ext cx="2008816" cy="3084998"/>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5911152" y="1312024"/>
            <a:ext cx="2808312" cy="2246769"/>
          </a:xfrm>
          <a:prstGeom prst="rect">
            <a:avLst/>
          </a:prstGeom>
          <a:noFill/>
        </p:spPr>
        <p:txBody>
          <a:bodyPr wrap="square" rtlCol="0">
            <a:spAutoFit/>
          </a:bodyPr>
          <a:lstStyle/>
          <a:p>
            <a:r>
              <a:rPr lang="it-IT" sz="2800" b="1" dirty="0"/>
              <a:t>So che deve venire il </a:t>
            </a:r>
            <a:r>
              <a:rPr lang="it-IT" sz="2800" b="1" dirty="0" smtClean="0"/>
              <a:t>Messia</a:t>
            </a:r>
          </a:p>
          <a:p>
            <a:endParaRPr lang="it-IT" sz="2800" b="1" dirty="0" smtClean="0"/>
          </a:p>
          <a:p>
            <a:r>
              <a:rPr lang="it-IT" sz="2800" b="1" dirty="0" smtClean="0"/>
              <a:t>Sono </a:t>
            </a:r>
            <a:r>
              <a:rPr lang="it-IT" sz="2800" b="1" dirty="0"/>
              <a:t>io, che parlo con te</a:t>
            </a:r>
          </a:p>
        </p:txBody>
      </p:sp>
    </p:spTree>
    <p:extLst>
      <p:ext uri="{BB962C8B-B14F-4D97-AF65-F5344CB8AC3E}">
        <p14:creationId xmlns:p14="http://schemas.microsoft.com/office/powerpoint/2010/main" val="95135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oratoriogalliate.it/wp-content/uploads/2010/11/Ges%C3%B9-e-la-Samaritan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979712" y="0"/>
            <a:ext cx="2353393" cy="26642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oratoriogalliate.it/wp-content/uploads/2010/11/Ges%C3%B9-e-la-Samaritan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940152" y="3773002"/>
            <a:ext cx="2008816" cy="3084998"/>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5940152" y="2564904"/>
            <a:ext cx="2808312" cy="954107"/>
          </a:xfrm>
          <a:prstGeom prst="rect">
            <a:avLst/>
          </a:prstGeom>
          <a:noFill/>
        </p:spPr>
        <p:txBody>
          <a:bodyPr wrap="square" rtlCol="0">
            <a:spAutoFit/>
          </a:bodyPr>
          <a:lstStyle/>
          <a:p>
            <a:r>
              <a:rPr lang="it-IT" sz="2800" b="1" dirty="0"/>
              <a:t>Che sia lui </a:t>
            </a:r>
            <a:endParaRPr lang="it-IT" sz="2800" b="1" dirty="0" smtClean="0"/>
          </a:p>
          <a:p>
            <a:r>
              <a:rPr lang="it-IT" sz="2800" b="1" dirty="0" smtClean="0"/>
              <a:t>il </a:t>
            </a:r>
            <a:r>
              <a:rPr lang="it-IT" sz="2800" b="1" dirty="0"/>
              <a:t>Cristo</a:t>
            </a:r>
            <a:r>
              <a:rPr lang="it-IT" sz="2800" b="1" dirty="0" smtClean="0"/>
              <a:t>?</a:t>
            </a:r>
            <a:endParaRPr lang="it-IT" sz="2800" b="1" dirty="0"/>
          </a:p>
        </p:txBody>
      </p:sp>
      <p:sp>
        <p:nvSpPr>
          <p:cNvPr id="3" name="CasellaDiTesto 2"/>
          <p:cNvSpPr txBox="1"/>
          <p:nvPr/>
        </p:nvSpPr>
        <p:spPr>
          <a:xfrm>
            <a:off x="1979712" y="2826513"/>
            <a:ext cx="2353393" cy="1384995"/>
          </a:xfrm>
          <a:prstGeom prst="rect">
            <a:avLst/>
          </a:prstGeom>
          <a:noFill/>
        </p:spPr>
        <p:txBody>
          <a:bodyPr wrap="square" rtlCol="0">
            <a:spAutoFit/>
          </a:bodyPr>
          <a:lstStyle/>
          <a:p>
            <a:r>
              <a:rPr lang="it-IT" sz="2800" b="1" dirty="0">
                <a:solidFill>
                  <a:schemeClr val="bg1"/>
                </a:solidFill>
              </a:rPr>
              <a:t>mi ha detto tutto quello che ho fatto</a:t>
            </a:r>
          </a:p>
        </p:txBody>
      </p:sp>
    </p:spTree>
    <p:extLst>
      <p:ext uri="{BB962C8B-B14F-4D97-AF65-F5344CB8AC3E}">
        <p14:creationId xmlns:p14="http://schemas.microsoft.com/office/powerpoint/2010/main" val="112151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oratoriogalliate.it/wp-content/uploads/2010/11/Ges%C3%B9-e-la-Samaritan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979712" y="0"/>
            <a:ext cx="2353393" cy="26642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oratoriogalliate.it/wp-content/uploads/2010/11/Ges%C3%B9-e-la-Samaritan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940152" y="3773002"/>
            <a:ext cx="2008816" cy="3084998"/>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5908337" y="1332148"/>
            <a:ext cx="2808312" cy="2308324"/>
          </a:xfrm>
          <a:prstGeom prst="rect">
            <a:avLst/>
          </a:prstGeom>
          <a:noFill/>
        </p:spPr>
        <p:txBody>
          <a:bodyPr wrap="square" rtlCol="0">
            <a:spAutoFit/>
          </a:bodyPr>
          <a:lstStyle/>
          <a:p>
            <a:r>
              <a:rPr lang="it-IT" sz="3600" b="1" dirty="0" smtClean="0"/>
              <a:t>questi </a:t>
            </a:r>
            <a:r>
              <a:rPr lang="it-IT" sz="3600" b="1" dirty="0"/>
              <a:t>è veramente il salvatore del mondo</a:t>
            </a:r>
          </a:p>
        </p:txBody>
      </p:sp>
    </p:spTree>
    <p:extLst>
      <p:ext uri="{BB962C8B-B14F-4D97-AF65-F5344CB8AC3E}">
        <p14:creationId xmlns:p14="http://schemas.microsoft.com/office/powerpoint/2010/main" val="108521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619672" y="260648"/>
            <a:ext cx="6624736" cy="1815882"/>
          </a:xfrm>
          <a:prstGeom prst="rect">
            <a:avLst/>
          </a:prstGeom>
        </p:spPr>
        <p:txBody>
          <a:bodyPr wrap="square">
            <a:spAutoFit/>
          </a:bodyPr>
          <a:lstStyle/>
          <a:p>
            <a:r>
              <a:rPr lang="it-IT" sz="2800" dirty="0" smtClean="0"/>
              <a:t>A chi </a:t>
            </a:r>
            <a:r>
              <a:rPr lang="it-IT" sz="2800" dirty="0"/>
              <a:t>incontra in profondità la persona e l’annuncio, </a:t>
            </a:r>
            <a:r>
              <a:rPr lang="it-IT" sz="2800" dirty="0" smtClean="0"/>
              <a:t>la </a:t>
            </a:r>
            <a:r>
              <a:rPr lang="it-IT" sz="2800" dirty="0"/>
              <a:t>proposta e la prospettiva di Gesù cambia radicalmente la direzione della sua vita.</a:t>
            </a:r>
          </a:p>
        </p:txBody>
      </p:sp>
      <p:sp>
        <p:nvSpPr>
          <p:cNvPr id="3" name="Rettangolo 2"/>
          <p:cNvSpPr/>
          <p:nvPr/>
        </p:nvSpPr>
        <p:spPr>
          <a:xfrm>
            <a:off x="4788024" y="3301016"/>
            <a:ext cx="3456384" cy="3108543"/>
          </a:xfrm>
          <a:prstGeom prst="rect">
            <a:avLst/>
          </a:prstGeom>
        </p:spPr>
        <p:txBody>
          <a:bodyPr wrap="square">
            <a:spAutoFit/>
          </a:bodyPr>
          <a:lstStyle/>
          <a:p>
            <a:r>
              <a:rPr lang="it-IT" sz="2800" dirty="0" smtClean="0"/>
              <a:t>Non </a:t>
            </a:r>
            <a:r>
              <a:rPr lang="it-IT" sz="2800" dirty="0"/>
              <a:t>basta passare accanto al Vangelo, ma bisogna incontrare in profondità, </a:t>
            </a:r>
            <a:r>
              <a:rPr lang="it-IT" sz="2800" dirty="0" smtClean="0"/>
              <a:t>lasciare che quel giudeo scavi un pozzo nella nostra esistenza</a:t>
            </a:r>
            <a:endParaRPr lang="it-IT" sz="2800" dirty="0"/>
          </a:p>
        </p:txBody>
      </p:sp>
      <p:pic>
        <p:nvPicPr>
          <p:cNvPr id="4" name="Picture 2" descr="20 NEEDRE LA FEMME DE SAMAR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01016"/>
            <a:ext cx="3960440" cy="3279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31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547663" y="188640"/>
            <a:ext cx="7177359" cy="1815882"/>
          </a:xfrm>
          <a:prstGeom prst="rect">
            <a:avLst/>
          </a:prstGeom>
          <a:noFill/>
        </p:spPr>
        <p:txBody>
          <a:bodyPr wrap="square" rtlCol="0">
            <a:spAutoFit/>
          </a:bodyPr>
          <a:lstStyle/>
          <a:p>
            <a:r>
              <a:rPr lang="it-IT" sz="2800" dirty="0" smtClean="0"/>
              <a:t>Avere un pozzo, la brocca e la corda per attingere l’acqua non basta finché non accogliamo il dono di Dio e che l’acqua viva sgorghi dalla nostra vita</a:t>
            </a:r>
            <a:endParaRPr lang="it-IT" sz="2800" dirty="0"/>
          </a:p>
        </p:txBody>
      </p:sp>
      <p:pic>
        <p:nvPicPr>
          <p:cNvPr id="3" name="Picture 2" descr="http://perlapreziosa.files.wordpress.com/2011/03/acqua-viv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3261" y="2204864"/>
            <a:ext cx="4171762" cy="2908574"/>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444103" y="5589240"/>
            <a:ext cx="8280920" cy="954107"/>
          </a:xfrm>
          <a:prstGeom prst="rect">
            <a:avLst/>
          </a:prstGeom>
          <a:noFill/>
        </p:spPr>
        <p:txBody>
          <a:bodyPr wrap="square" rtlCol="0">
            <a:spAutoFit/>
          </a:bodyPr>
          <a:lstStyle/>
          <a:p>
            <a:r>
              <a:rPr lang="it-IT" sz="2800" b="1" i="1" dirty="0">
                <a:solidFill>
                  <a:schemeClr val="bg1"/>
                </a:solidFill>
              </a:rPr>
              <a:t>l'acqua che io gli darò </a:t>
            </a:r>
            <a:r>
              <a:rPr lang="it-IT" sz="2800" b="1" i="1" dirty="0" smtClean="0">
                <a:solidFill>
                  <a:schemeClr val="bg1"/>
                </a:solidFill>
              </a:rPr>
              <a:t>diventerà </a:t>
            </a:r>
            <a:r>
              <a:rPr lang="it-IT" sz="2800" b="1" i="1" dirty="0">
                <a:solidFill>
                  <a:schemeClr val="bg1"/>
                </a:solidFill>
              </a:rPr>
              <a:t>in lui </a:t>
            </a:r>
            <a:endParaRPr lang="it-IT" sz="2800" b="1" i="1" dirty="0" smtClean="0">
              <a:solidFill>
                <a:schemeClr val="bg1"/>
              </a:solidFill>
            </a:endParaRPr>
          </a:p>
          <a:p>
            <a:r>
              <a:rPr lang="it-IT" sz="2800" b="1" i="1" dirty="0" smtClean="0">
                <a:solidFill>
                  <a:schemeClr val="bg1"/>
                </a:solidFill>
              </a:rPr>
              <a:t>una </a:t>
            </a:r>
            <a:r>
              <a:rPr lang="it-IT" sz="2800" b="1" i="1" dirty="0">
                <a:solidFill>
                  <a:schemeClr val="bg1"/>
                </a:solidFill>
              </a:rPr>
              <a:t>sorgente d'acqua che zampilla per la vita eterna</a:t>
            </a:r>
          </a:p>
        </p:txBody>
      </p:sp>
    </p:spTree>
    <p:extLst>
      <p:ext uri="{BB962C8B-B14F-4D97-AF65-F5344CB8AC3E}">
        <p14:creationId xmlns:p14="http://schemas.microsoft.com/office/powerpoint/2010/main" val="59088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donatocalabrese.it/jesus/imago/Pozzoj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60647"/>
            <a:ext cx="3793604" cy="4312065"/>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323528" y="4869160"/>
            <a:ext cx="8568952" cy="1569660"/>
          </a:xfrm>
          <a:prstGeom prst="rect">
            <a:avLst/>
          </a:prstGeom>
          <a:noFill/>
        </p:spPr>
        <p:txBody>
          <a:bodyPr wrap="square" rtlCol="0">
            <a:spAutoFit/>
          </a:bodyPr>
          <a:lstStyle/>
          <a:p>
            <a:r>
              <a:rPr lang="it-IT" sz="2400" dirty="0"/>
              <a:t>Giunse così a una città della Samaria chiamata </a:t>
            </a:r>
            <a:r>
              <a:rPr lang="it-IT" sz="2400" dirty="0" err="1"/>
              <a:t>Sicar</a:t>
            </a:r>
            <a:r>
              <a:rPr lang="it-IT" sz="2400" dirty="0"/>
              <a:t>, vicina al terreno che Giacobbe aveva dato a Giuseppe suo figlio: </a:t>
            </a:r>
            <a:r>
              <a:rPr lang="it-IT" sz="2400" dirty="0" smtClean="0"/>
              <a:t>qui </a:t>
            </a:r>
            <a:r>
              <a:rPr lang="it-IT" sz="2400" dirty="0"/>
              <a:t>c'era un pozzo di Giacobbe. Gesù dunque, </a:t>
            </a:r>
            <a:r>
              <a:rPr lang="it-IT" sz="2400" b="1" i="1" dirty="0">
                <a:solidFill>
                  <a:schemeClr val="bg1"/>
                </a:solidFill>
              </a:rPr>
              <a:t>affaticato</a:t>
            </a:r>
            <a:r>
              <a:rPr lang="it-IT" sz="2400" dirty="0"/>
              <a:t> per il viaggio, sedeva presso il pozzo. Era circa mezzogiorno.</a:t>
            </a:r>
          </a:p>
        </p:txBody>
      </p:sp>
    </p:spTree>
    <p:extLst>
      <p:ext uri="{BB962C8B-B14F-4D97-AF65-F5344CB8AC3E}">
        <p14:creationId xmlns:p14="http://schemas.microsoft.com/office/powerpoint/2010/main" val="299082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91681" y="116632"/>
            <a:ext cx="7272808" cy="1200329"/>
          </a:xfrm>
          <a:prstGeom prst="rect">
            <a:avLst/>
          </a:prstGeom>
          <a:noFill/>
        </p:spPr>
        <p:txBody>
          <a:bodyPr wrap="square" rtlCol="0">
            <a:spAutoFit/>
          </a:bodyPr>
          <a:lstStyle/>
          <a:p>
            <a:r>
              <a:rPr lang="it-IT" sz="3600" b="1" dirty="0"/>
              <a:t>i veri adoratori adoreranno il Padre </a:t>
            </a:r>
            <a:endParaRPr lang="it-IT" sz="3600" b="1" dirty="0" smtClean="0"/>
          </a:p>
          <a:p>
            <a:r>
              <a:rPr lang="it-IT" sz="3600" b="1" dirty="0" smtClean="0"/>
              <a:t>in </a:t>
            </a:r>
            <a:r>
              <a:rPr lang="it-IT" sz="3600" b="1" dirty="0"/>
              <a:t>spirito e verità</a:t>
            </a:r>
          </a:p>
        </p:txBody>
      </p:sp>
      <p:pic>
        <p:nvPicPr>
          <p:cNvPr id="3" name="Picture 2" descr="http://www.oratoriogalliate.it/wp-content/uploads/2010/11/Ges%C3%B9-e-la-Samaritan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572000" y="1671891"/>
            <a:ext cx="3376968" cy="5186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76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lsegnodigiona.it/wp-content/blogs.dir/i/1216/file/2002-2004/2002-la-samaritana-parrocchia-di-pianoro-nuovo-b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635896" y="223485"/>
            <a:ext cx="5184576" cy="65224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ilsegnodigiona.it/wp-content/blogs.dir/i/1216/file/2002-2004/2002-la-samaritana-parrocchia-di-pianoro-nuovo-bo.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p:blipFill>
        <p:spPr bwMode="auto">
          <a:xfrm>
            <a:off x="323528" y="4179932"/>
            <a:ext cx="3096344" cy="2442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26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331640" y="316719"/>
            <a:ext cx="7370896" cy="1089529"/>
          </a:xfrm>
          <a:prstGeom prst="rect">
            <a:avLst/>
          </a:prstGeom>
          <a:noFill/>
        </p:spPr>
        <p:txBody>
          <a:bodyPr wrap="square" rtlCol="0">
            <a:spAutoFit/>
          </a:bodyPr>
          <a:lstStyle/>
          <a:p>
            <a:pPr>
              <a:lnSpc>
                <a:spcPct val="90000"/>
              </a:lnSpc>
            </a:pPr>
            <a:r>
              <a:rPr lang="it-IT" sz="2400" dirty="0"/>
              <a:t>Il Dio della pace vi santifichi interamente, e tutta la vostra persona, </a:t>
            </a:r>
            <a:r>
              <a:rPr lang="it-IT" sz="2400" dirty="0">
                <a:solidFill>
                  <a:schemeClr val="bg1"/>
                </a:solidFill>
              </a:rPr>
              <a:t>spirito, anima e corpo</a:t>
            </a:r>
            <a:r>
              <a:rPr lang="it-IT" sz="2400" dirty="0"/>
              <a:t>, si conservi irreprensibile per la venuta del Signore nostro Gesù Cristo</a:t>
            </a:r>
            <a:r>
              <a:rPr lang="it-IT" sz="2400" dirty="0" smtClean="0"/>
              <a:t>. </a:t>
            </a:r>
            <a:r>
              <a:rPr lang="it-IT" sz="2000" dirty="0" smtClean="0"/>
              <a:t>1 </a:t>
            </a:r>
            <a:r>
              <a:rPr lang="it-IT" sz="2000" dirty="0" err="1"/>
              <a:t>T</a:t>
            </a:r>
            <a:r>
              <a:rPr lang="it-IT" sz="2000" dirty="0" err="1" smtClean="0"/>
              <a:t>s</a:t>
            </a:r>
            <a:r>
              <a:rPr lang="it-IT" sz="2000" dirty="0" smtClean="0"/>
              <a:t> 5,23</a:t>
            </a:r>
            <a:endParaRPr lang="it-IT" sz="2400" dirty="0"/>
          </a:p>
        </p:txBody>
      </p:sp>
      <p:sp>
        <p:nvSpPr>
          <p:cNvPr id="3" name="Rettangolo 2"/>
          <p:cNvSpPr/>
          <p:nvPr/>
        </p:nvSpPr>
        <p:spPr>
          <a:xfrm>
            <a:off x="251520" y="4293096"/>
            <a:ext cx="8640960" cy="1392369"/>
          </a:xfrm>
          <a:prstGeom prst="rect">
            <a:avLst/>
          </a:prstGeom>
        </p:spPr>
        <p:txBody>
          <a:bodyPr wrap="square">
            <a:spAutoFit/>
          </a:bodyPr>
          <a:lstStyle/>
          <a:p>
            <a:pPr>
              <a:lnSpc>
                <a:spcPct val="120000"/>
              </a:lnSpc>
            </a:pPr>
            <a:r>
              <a:rPr lang="it-IT" sz="2400" dirty="0" smtClean="0"/>
              <a:t>Il </a:t>
            </a:r>
            <a:r>
              <a:rPr lang="it-IT" sz="2400" b="1" dirty="0" smtClean="0">
                <a:solidFill>
                  <a:schemeClr val="bg1"/>
                </a:solidFill>
              </a:rPr>
              <a:t>CORPO</a:t>
            </a:r>
            <a:r>
              <a:rPr lang="it-IT" sz="2400" dirty="0"/>
              <a:t>, per avere contatto con il mondo </a:t>
            </a:r>
            <a:r>
              <a:rPr lang="it-IT" sz="2400" dirty="0" smtClean="0"/>
              <a:t>naturale, muoversi, agire;</a:t>
            </a:r>
            <a:endParaRPr lang="it-IT" sz="2400" dirty="0"/>
          </a:p>
          <a:p>
            <a:pPr>
              <a:lnSpc>
                <a:spcPct val="120000"/>
              </a:lnSpc>
            </a:pPr>
            <a:r>
              <a:rPr lang="it-IT" sz="2400" dirty="0" smtClean="0"/>
              <a:t>L’</a:t>
            </a:r>
            <a:r>
              <a:rPr lang="it-IT" sz="2400" b="1" dirty="0" smtClean="0">
                <a:solidFill>
                  <a:schemeClr val="bg1"/>
                </a:solidFill>
              </a:rPr>
              <a:t>ANIMA</a:t>
            </a:r>
            <a:r>
              <a:rPr lang="it-IT" sz="2400" dirty="0"/>
              <a:t>, per </a:t>
            </a:r>
            <a:r>
              <a:rPr lang="it-IT" sz="2400" dirty="0" smtClean="0"/>
              <a:t>pensare, valutare, avere </a:t>
            </a:r>
            <a:r>
              <a:rPr lang="it-IT" sz="2400" dirty="0"/>
              <a:t>coscienza di sé e degli </a:t>
            </a:r>
            <a:r>
              <a:rPr lang="it-IT" sz="2400" dirty="0" smtClean="0"/>
              <a:t>altri</a:t>
            </a:r>
            <a:r>
              <a:rPr lang="it-IT" sz="2400" dirty="0"/>
              <a:t>;</a:t>
            </a:r>
            <a:endParaRPr lang="it-IT" sz="2400" dirty="0" smtClean="0"/>
          </a:p>
          <a:p>
            <a:pPr>
              <a:lnSpc>
                <a:spcPct val="120000"/>
              </a:lnSpc>
            </a:pPr>
            <a:r>
              <a:rPr lang="it-IT" sz="2400" dirty="0" smtClean="0"/>
              <a:t>Lo </a:t>
            </a:r>
            <a:r>
              <a:rPr lang="it-IT" sz="2400" b="1" dirty="0" smtClean="0">
                <a:solidFill>
                  <a:schemeClr val="bg1"/>
                </a:solidFill>
              </a:rPr>
              <a:t>SPIRITO</a:t>
            </a:r>
            <a:r>
              <a:rPr lang="it-IT" sz="2400" dirty="0" smtClean="0"/>
              <a:t>, per relazionare </a:t>
            </a:r>
            <a:r>
              <a:rPr lang="it-IT" sz="2400" dirty="0"/>
              <a:t>con </a:t>
            </a:r>
            <a:r>
              <a:rPr lang="it-IT" sz="2400" dirty="0" smtClean="0"/>
              <a:t>Dio ed orientare il corpo e l’anima.</a:t>
            </a:r>
            <a:endParaRPr lang="it-IT" sz="2400" dirty="0"/>
          </a:p>
        </p:txBody>
      </p:sp>
      <p:sp>
        <p:nvSpPr>
          <p:cNvPr id="4" name="CasellaDiTesto 3"/>
          <p:cNvSpPr txBox="1"/>
          <p:nvPr/>
        </p:nvSpPr>
        <p:spPr>
          <a:xfrm>
            <a:off x="251519" y="5877272"/>
            <a:ext cx="7056785" cy="830997"/>
          </a:xfrm>
          <a:prstGeom prst="rect">
            <a:avLst/>
          </a:prstGeom>
          <a:noFill/>
        </p:spPr>
        <p:txBody>
          <a:bodyPr wrap="square" rtlCol="0">
            <a:spAutoFit/>
          </a:bodyPr>
          <a:lstStyle/>
          <a:p>
            <a:r>
              <a:rPr lang="it-IT" sz="2400" dirty="0" smtClean="0">
                <a:solidFill>
                  <a:schemeClr val="bg1"/>
                </a:solidFill>
              </a:rPr>
              <a:t>Nel cervello è il pensiero, nelle mani è l’azione, </a:t>
            </a:r>
          </a:p>
          <a:p>
            <a:r>
              <a:rPr lang="it-IT" sz="2400" dirty="0" smtClean="0">
                <a:solidFill>
                  <a:schemeClr val="bg1"/>
                </a:solidFill>
              </a:rPr>
              <a:t>ma ogni decisione nasce dal</a:t>
            </a:r>
            <a:r>
              <a:rPr lang="it-IT" sz="2400" dirty="0" smtClean="0"/>
              <a:t> cuore.</a:t>
            </a:r>
            <a:endParaRPr lang="it-IT" sz="2400" dirty="0"/>
          </a:p>
        </p:txBody>
      </p:sp>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8852" y="1406248"/>
            <a:ext cx="4513684" cy="2918849"/>
          </a:xfrm>
          <a:prstGeom prst="rect">
            <a:avLst/>
          </a:prstGeom>
        </p:spPr>
      </p:pic>
    </p:spTree>
    <p:extLst>
      <p:ext uri="{BB962C8B-B14F-4D97-AF65-F5344CB8AC3E}">
        <p14:creationId xmlns:p14="http://schemas.microsoft.com/office/powerpoint/2010/main" val="420904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ilsegnodigiona.it/wp-content/blogs.dir/i/1216/file/2002-2004/2002-la-samaritana-parrocchia-di-pianoro-nuovo-bo.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p:blipFill>
        <p:spPr bwMode="auto">
          <a:xfrm>
            <a:off x="6084168" y="-11693"/>
            <a:ext cx="2480127" cy="3365887"/>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414492" y="3501008"/>
            <a:ext cx="8373556" cy="2554545"/>
          </a:xfrm>
          <a:prstGeom prst="rect">
            <a:avLst/>
          </a:prstGeom>
        </p:spPr>
        <p:txBody>
          <a:bodyPr wrap="square">
            <a:spAutoFit/>
          </a:bodyPr>
          <a:lstStyle/>
          <a:p>
            <a:r>
              <a:rPr lang="it-IT" sz="3200" dirty="0" smtClean="0">
                <a:solidFill>
                  <a:schemeClr val="bg1"/>
                </a:solidFill>
              </a:rPr>
              <a:t>L’adorazione </a:t>
            </a:r>
            <a:r>
              <a:rPr lang="it-IT" sz="3200" dirty="0">
                <a:solidFill>
                  <a:schemeClr val="bg1"/>
                </a:solidFill>
              </a:rPr>
              <a:t>è l’incontro della profondità del nostro cuore con quello del </a:t>
            </a:r>
            <a:r>
              <a:rPr lang="it-IT" sz="3200" dirty="0" smtClean="0">
                <a:solidFill>
                  <a:schemeClr val="bg1"/>
                </a:solidFill>
              </a:rPr>
              <a:t>Padre. </a:t>
            </a:r>
          </a:p>
          <a:p>
            <a:r>
              <a:rPr lang="it-IT" sz="3200" dirty="0" smtClean="0">
                <a:solidFill>
                  <a:schemeClr val="bg1"/>
                </a:solidFill>
              </a:rPr>
              <a:t>È </a:t>
            </a:r>
            <a:r>
              <a:rPr lang="it-IT" sz="3200" dirty="0">
                <a:solidFill>
                  <a:schemeClr val="bg1"/>
                </a:solidFill>
              </a:rPr>
              <a:t>l’espressione di ciò che abbiamo </a:t>
            </a:r>
            <a:r>
              <a:rPr lang="it-IT" sz="3200" dirty="0" smtClean="0">
                <a:solidFill>
                  <a:schemeClr val="bg1"/>
                </a:solidFill>
              </a:rPr>
              <a:t>dentro.</a:t>
            </a:r>
          </a:p>
          <a:p>
            <a:r>
              <a:rPr lang="it-IT" sz="3200" dirty="0">
                <a:solidFill>
                  <a:schemeClr val="bg1"/>
                </a:solidFill>
              </a:rPr>
              <a:t>L</a:t>
            </a:r>
            <a:r>
              <a:rPr lang="it-IT" sz="3200" dirty="0" smtClean="0">
                <a:solidFill>
                  <a:schemeClr val="bg1"/>
                </a:solidFill>
              </a:rPr>
              <a:t>a </a:t>
            </a:r>
            <a:r>
              <a:rPr lang="it-IT" sz="3200" dirty="0">
                <a:solidFill>
                  <a:schemeClr val="bg1"/>
                </a:solidFill>
              </a:rPr>
              <a:t>rivelazione dell’adorazione è data dallo Spirito Santo, che ci ispira alla vera adorazione.</a:t>
            </a:r>
          </a:p>
        </p:txBody>
      </p:sp>
    </p:spTree>
    <p:extLst>
      <p:ext uri="{BB962C8B-B14F-4D97-AF65-F5344CB8AC3E}">
        <p14:creationId xmlns:p14="http://schemas.microsoft.com/office/powerpoint/2010/main" val="390464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15616" y="188640"/>
            <a:ext cx="7488832" cy="954107"/>
          </a:xfrm>
          <a:prstGeom prst="rect">
            <a:avLst/>
          </a:prstGeom>
          <a:noFill/>
        </p:spPr>
        <p:txBody>
          <a:bodyPr wrap="square" rtlCol="0">
            <a:spAutoFit/>
          </a:bodyPr>
          <a:lstStyle/>
          <a:p>
            <a:r>
              <a:rPr lang="it-IT" sz="2800" dirty="0" smtClean="0"/>
              <a:t>Lo spirito e la verità sono il </a:t>
            </a:r>
            <a:r>
              <a:rPr lang="it-IT" sz="2800" i="1" dirty="0">
                <a:solidFill>
                  <a:schemeClr val="bg1"/>
                </a:solidFill>
              </a:rPr>
              <a:t>luogo</a:t>
            </a:r>
            <a:r>
              <a:rPr lang="it-IT" sz="2800" dirty="0"/>
              <a:t> </a:t>
            </a:r>
            <a:r>
              <a:rPr lang="it-IT" sz="2800" dirty="0" smtClean="0"/>
              <a:t>che </a:t>
            </a:r>
            <a:r>
              <a:rPr lang="it-IT" sz="2800" dirty="0"/>
              <a:t>sostituisce sacrifici e sacerdozio del tempio di Gerusalemme. </a:t>
            </a:r>
          </a:p>
        </p:txBody>
      </p:sp>
      <p:sp>
        <p:nvSpPr>
          <p:cNvPr id="3" name="CasellaDiTesto 2"/>
          <p:cNvSpPr txBox="1"/>
          <p:nvPr/>
        </p:nvSpPr>
        <p:spPr>
          <a:xfrm>
            <a:off x="260565" y="5733256"/>
            <a:ext cx="8712968" cy="954107"/>
          </a:xfrm>
          <a:prstGeom prst="rect">
            <a:avLst/>
          </a:prstGeom>
          <a:noFill/>
        </p:spPr>
        <p:txBody>
          <a:bodyPr wrap="square" rtlCol="0">
            <a:spAutoFit/>
          </a:bodyPr>
          <a:lstStyle/>
          <a:p>
            <a:r>
              <a:rPr lang="it-IT" sz="2800" dirty="0" smtClean="0">
                <a:solidFill>
                  <a:schemeClr val="bg1"/>
                </a:solidFill>
              </a:rPr>
              <a:t>«</a:t>
            </a:r>
            <a:r>
              <a:rPr lang="it-IT" sz="2800" dirty="0">
                <a:solidFill>
                  <a:schemeClr val="bg1"/>
                </a:solidFill>
              </a:rPr>
              <a:t>Dio è spirito, e quelli che lo adorano devono adorare in spirito e verità</a:t>
            </a:r>
            <a:r>
              <a:rPr lang="it-IT" sz="2800" dirty="0" smtClean="0">
                <a:solidFill>
                  <a:schemeClr val="bg1"/>
                </a:solidFill>
              </a:rPr>
              <a:t>» </a:t>
            </a:r>
            <a:r>
              <a:rPr lang="it-IT" dirty="0" smtClean="0">
                <a:solidFill>
                  <a:schemeClr val="bg1"/>
                </a:solidFill>
              </a:rPr>
              <a:t>(</a:t>
            </a:r>
            <a:r>
              <a:rPr lang="it-IT" dirty="0" err="1" smtClean="0">
                <a:solidFill>
                  <a:schemeClr val="bg1"/>
                </a:solidFill>
              </a:rPr>
              <a:t>Gv</a:t>
            </a:r>
            <a:r>
              <a:rPr lang="it-IT" dirty="0" smtClean="0">
                <a:solidFill>
                  <a:schemeClr val="bg1"/>
                </a:solidFill>
              </a:rPr>
              <a:t> 4,24</a:t>
            </a:r>
            <a:r>
              <a:rPr lang="it-IT" dirty="0">
                <a:solidFill>
                  <a:schemeClr val="bg1"/>
                </a:solidFill>
              </a:rPr>
              <a:t>). </a:t>
            </a: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812947" y="2185785"/>
            <a:ext cx="3595210" cy="2636941"/>
          </a:xfrm>
          <a:prstGeom prst="rect">
            <a:avLst/>
          </a:prstGeom>
        </p:spPr>
      </p:pic>
      <p:sp>
        <p:nvSpPr>
          <p:cNvPr id="5" name="CasellaDiTesto 4"/>
          <p:cNvSpPr txBox="1"/>
          <p:nvPr/>
        </p:nvSpPr>
        <p:spPr>
          <a:xfrm>
            <a:off x="395536" y="3356992"/>
            <a:ext cx="4608512" cy="2028248"/>
          </a:xfrm>
          <a:prstGeom prst="rect">
            <a:avLst/>
          </a:prstGeom>
          <a:noFill/>
        </p:spPr>
        <p:txBody>
          <a:bodyPr wrap="square" rtlCol="0">
            <a:spAutoFit/>
          </a:bodyPr>
          <a:lstStyle/>
          <a:p>
            <a:pPr algn="r">
              <a:lnSpc>
                <a:spcPct val="85000"/>
              </a:lnSpc>
            </a:pPr>
            <a:r>
              <a:rPr lang="it-IT" sz="3200" dirty="0"/>
              <a:t>Occorre </a:t>
            </a:r>
            <a:r>
              <a:rPr lang="it-IT" sz="3200" dirty="0" smtClean="0"/>
              <a:t>essere </a:t>
            </a:r>
          </a:p>
          <a:p>
            <a:pPr algn="r">
              <a:lnSpc>
                <a:spcPct val="85000"/>
              </a:lnSpc>
            </a:pPr>
            <a:r>
              <a:rPr lang="it-IT" sz="3200" dirty="0" smtClean="0">
                <a:solidFill>
                  <a:schemeClr val="bg1"/>
                </a:solidFill>
              </a:rPr>
              <a:t>generati </a:t>
            </a:r>
            <a:r>
              <a:rPr lang="it-IT" sz="3200" dirty="0">
                <a:solidFill>
                  <a:schemeClr val="bg1"/>
                </a:solidFill>
              </a:rPr>
              <a:t>da </a:t>
            </a:r>
            <a:r>
              <a:rPr lang="it-IT" sz="3200" dirty="0" smtClean="0">
                <a:solidFill>
                  <a:schemeClr val="bg1"/>
                </a:solidFill>
              </a:rPr>
              <a:t>Dio </a:t>
            </a:r>
            <a:r>
              <a:rPr lang="it-IT" sz="2000" dirty="0"/>
              <a:t>(</a:t>
            </a:r>
            <a:r>
              <a:rPr lang="it-IT" sz="2000" dirty="0" err="1"/>
              <a:t>Gv</a:t>
            </a:r>
            <a:r>
              <a:rPr lang="it-IT" sz="2000" dirty="0"/>
              <a:t> </a:t>
            </a:r>
            <a:r>
              <a:rPr lang="it-IT" sz="2000" dirty="0" smtClean="0"/>
              <a:t>1,12-13)</a:t>
            </a:r>
            <a:r>
              <a:rPr lang="it-IT" sz="2400" dirty="0" smtClean="0"/>
              <a:t> </a:t>
            </a:r>
          </a:p>
          <a:p>
            <a:pPr algn="r">
              <a:lnSpc>
                <a:spcPct val="85000"/>
              </a:lnSpc>
            </a:pPr>
            <a:r>
              <a:rPr lang="it-IT" sz="3200" dirty="0" smtClean="0"/>
              <a:t>e </a:t>
            </a:r>
            <a:r>
              <a:rPr lang="it-IT" sz="3200" dirty="0" smtClean="0">
                <a:solidFill>
                  <a:schemeClr val="bg1"/>
                </a:solidFill>
              </a:rPr>
              <a:t>rinascere </a:t>
            </a:r>
            <a:r>
              <a:rPr lang="it-IT" sz="3200" dirty="0">
                <a:solidFill>
                  <a:schemeClr val="bg1"/>
                </a:solidFill>
              </a:rPr>
              <a:t>dall’alto... dall’acqua e dallo </a:t>
            </a:r>
            <a:r>
              <a:rPr lang="it-IT" sz="3200" dirty="0" smtClean="0">
                <a:solidFill>
                  <a:schemeClr val="bg1"/>
                </a:solidFill>
              </a:rPr>
              <a:t>Spirito</a:t>
            </a:r>
            <a:r>
              <a:rPr lang="it-IT" sz="3200" dirty="0" smtClean="0"/>
              <a:t> </a:t>
            </a:r>
            <a:r>
              <a:rPr lang="it-IT" sz="2000" dirty="0"/>
              <a:t>(</a:t>
            </a:r>
            <a:r>
              <a:rPr lang="it-IT" sz="2000" dirty="0" err="1"/>
              <a:t>Gv</a:t>
            </a:r>
            <a:r>
              <a:rPr lang="it-IT" sz="2000" dirty="0"/>
              <a:t> </a:t>
            </a:r>
            <a:r>
              <a:rPr lang="it-IT" sz="2000" dirty="0" smtClean="0"/>
              <a:t>3,3-5</a:t>
            </a:r>
            <a:r>
              <a:rPr lang="it-IT" sz="2000" dirty="0"/>
              <a:t>).</a:t>
            </a:r>
            <a:endParaRPr lang="it-IT" dirty="0"/>
          </a:p>
        </p:txBody>
      </p:sp>
    </p:spTree>
    <p:extLst>
      <p:ext uri="{BB962C8B-B14F-4D97-AF65-F5344CB8AC3E}">
        <p14:creationId xmlns:p14="http://schemas.microsoft.com/office/powerpoint/2010/main" val="396601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36587" y="3429000"/>
            <a:ext cx="8568952" cy="3022366"/>
          </a:xfrm>
          <a:prstGeom prst="rect">
            <a:avLst/>
          </a:prstGeom>
          <a:noFill/>
        </p:spPr>
        <p:txBody>
          <a:bodyPr wrap="square" rtlCol="0">
            <a:spAutoFit/>
          </a:bodyPr>
          <a:lstStyle/>
          <a:p>
            <a:pPr>
              <a:lnSpc>
                <a:spcPct val="85000"/>
              </a:lnSpc>
            </a:pPr>
            <a:r>
              <a:rPr lang="it-IT" sz="3200" b="1" i="1" dirty="0" smtClean="0">
                <a:solidFill>
                  <a:schemeClr val="bg1"/>
                </a:solidFill>
              </a:rPr>
              <a:t>Credere</a:t>
            </a:r>
            <a:r>
              <a:rPr lang="it-IT" sz="3200" dirty="0" smtClean="0"/>
              <a:t>: vedere </a:t>
            </a:r>
            <a:r>
              <a:rPr lang="it-IT" sz="3200" dirty="0"/>
              <a:t>oltre </a:t>
            </a:r>
            <a:r>
              <a:rPr lang="it-IT" sz="3200" dirty="0" smtClean="0"/>
              <a:t>, oltre l’evidenza</a:t>
            </a:r>
            <a:r>
              <a:rPr lang="it-IT" sz="3200" dirty="0"/>
              <a:t>, </a:t>
            </a:r>
            <a:r>
              <a:rPr lang="it-IT" sz="3200" dirty="0" smtClean="0"/>
              <a:t>oltre </a:t>
            </a:r>
            <a:r>
              <a:rPr lang="it-IT" sz="3200" dirty="0"/>
              <a:t>quello che gli occhi misurano, </a:t>
            </a:r>
            <a:r>
              <a:rPr lang="it-IT" sz="3200" dirty="0" smtClean="0"/>
              <a:t>oltre la teoria , oltre la storia, per incontrare la Parola che è </a:t>
            </a:r>
            <a:r>
              <a:rPr lang="it-IT" sz="3200" dirty="0" smtClean="0">
                <a:solidFill>
                  <a:schemeClr val="bg1"/>
                </a:solidFill>
              </a:rPr>
              <a:t>«spirito e vita» </a:t>
            </a:r>
            <a:r>
              <a:rPr lang="it-IT" sz="2800" dirty="0" smtClean="0"/>
              <a:t>(Gv6,63) </a:t>
            </a:r>
            <a:r>
              <a:rPr lang="it-IT" sz="3200" dirty="0" smtClean="0"/>
              <a:t>perché </a:t>
            </a:r>
            <a:r>
              <a:rPr lang="it-IT" sz="3200" dirty="0">
                <a:solidFill>
                  <a:schemeClr val="bg1"/>
                </a:solidFill>
              </a:rPr>
              <a:t>«Lo Spirito di verità, che il mondo non può accogliere, perché non lo vede né lo conosce: voi lo conoscete, perché dimora presso di voi e sarà in voi» </a:t>
            </a:r>
            <a:r>
              <a:rPr lang="it-IT" sz="2000" dirty="0"/>
              <a:t>(</a:t>
            </a:r>
            <a:r>
              <a:rPr lang="it-IT" sz="2000" dirty="0" err="1"/>
              <a:t>Gv</a:t>
            </a:r>
            <a:r>
              <a:rPr lang="it-IT" sz="2000" dirty="0"/>
              <a:t> 14,17)</a:t>
            </a:r>
          </a:p>
        </p:txBody>
      </p:sp>
      <p:pic>
        <p:nvPicPr>
          <p:cNvPr id="3" name="Immagin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076056" y="260648"/>
            <a:ext cx="3720230" cy="2910967"/>
          </a:xfrm>
          <a:prstGeom prst="rect">
            <a:avLst/>
          </a:prstGeom>
        </p:spPr>
      </p:pic>
    </p:spTree>
    <p:extLst>
      <p:ext uri="{BB962C8B-B14F-4D97-AF65-F5344CB8AC3E}">
        <p14:creationId xmlns:p14="http://schemas.microsoft.com/office/powerpoint/2010/main" val="135800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716016" y="3450998"/>
            <a:ext cx="4248473" cy="3181633"/>
          </a:xfrm>
          <a:prstGeom prst="rect">
            <a:avLst/>
          </a:prstGeom>
        </p:spPr>
      </p:pic>
      <p:sp>
        <p:nvSpPr>
          <p:cNvPr id="5" name="CasellaDiTesto 4"/>
          <p:cNvSpPr txBox="1"/>
          <p:nvPr/>
        </p:nvSpPr>
        <p:spPr>
          <a:xfrm>
            <a:off x="1619673" y="188640"/>
            <a:ext cx="7128792" cy="1077218"/>
          </a:xfrm>
          <a:prstGeom prst="rect">
            <a:avLst/>
          </a:prstGeom>
          <a:noFill/>
        </p:spPr>
        <p:txBody>
          <a:bodyPr wrap="square" rtlCol="0">
            <a:spAutoFit/>
          </a:bodyPr>
          <a:lstStyle/>
          <a:p>
            <a:r>
              <a:rPr lang="it-IT" sz="3200" b="1" dirty="0">
                <a:solidFill>
                  <a:schemeClr val="bg1"/>
                </a:solidFill>
              </a:rPr>
              <a:t>guardate i </a:t>
            </a:r>
            <a:r>
              <a:rPr lang="it-IT" sz="3200" b="1" dirty="0" smtClean="0">
                <a:solidFill>
                  <a:schemeClr val="bg1"/>
                </a:solidFill>
              </a:rPr>
              <a:t>campi </a:t>
            </a:r>
          </a:p>
          <a:p>
            <a:r>
              <a:rPr lang="it-IT" sz="3200" b="1" dirty="0" smtClean="0">
                <a:solidFill>
                  <a:schemeClr val="bg1"/>
                </a:solidFill>
              </a:rPr>
              <a:t>che </a:t>
            </a:r>
            <a:r>
              <a:rPr lang="it-IT" sz="3200" b="1" dirty="0">
                <a:solidFill>
                  <a:schemeClr val="bg1"/>
                </a:solidFill>
              </a:rPr>
              <a:t>già biondeggiano per la mietitura</a:t>
            </a:r>
            <a:endParaRPr lang="it-IT" sz="3200" b="1" dirty="0"/>
          </a:p>
        </p:txBody>
      </p:sp>
    </p:spTree>
    <p:extLst>
      <p:ext uri="{BB962C8B-B14F-4D97-AF65-F5344CB8AC3E}">
        <p14:creationId xmlns:p14="http://schemas.microsoft.com/office/powerpoint/2010/main" val="65423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4.bp.blogspot.com/-ABRE9CHtruc/TWWv-k2OFMI/AAAAAAAAAhk/8S6Yg319SU8/s1600/Van%2BGogh%2B-%2BPrato%2Bverd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347864" y="260648"/>
            <a:ext cx="5485667" cy="57297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www.siciland.com/foto_eventi/7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429000"/>
            <a:ext cx="3941465" cy="31322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6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32673" y="188640"/>
            <a:ext cx="4669805" cy="830997"/>
          </a:xfrm>
          <a:prstGeom prst="rect">
            <a:avLst/>
          </a:prstGeom>
        </p:spPr>
        <p:txBody>
          <a:bodyPr wrap="none">
            <a:spAutoFit/>
          </a:bodyPr>
          <a:lstStyle/>
          <a:p>
            <a:r>
              <a:rPr lang="it-IT" dirty="0" err="1" smtClean="0">
                <a:solidFill>
                  <a:schemeClr val="bg1"/>
                </a:solidFill>
              </a:rPr>
              <a:t>Gv</a:t>
            </a:r>
            <a:r>
              <a:rPr lang="it-IT" dirty="0" smtClean="0">
                <a:solidFill>
                  <a:schemeClr val="bg1"/>
                </a:solidFill>
              </a:rPr>
              <a:t> 4,23: </a:t>
            </a:r>
            <a:r>
              <a:rPr lang="it-IT" sz="2400" dirty="0" smtClean="0">
                <a:solidFill>
                  <a:schemeClr val="bg1"/>
                </a:solidFill>
              </a:rPr>
              <a:t>«Il </a:t>
            </a:r>
            <a:r>
              <a:rPr lang="it-IT" sz="2400" dirty="0">
                <a:solidFill>
                  <a:schemeClr val="bg1"/>
                </a:solidFill>
              </a:rPr>
              <a:t>Padre cerca tali </a:t>
            </a:r>
            <a:r>
              <a:rPr lang="it-IT" sz="2400" dirty="0" smtClean="0">
                <a:solidFill>
                  <a:schemeClr val="bg1"/>
                </a:solidFill>
              </a:rPr>
              <a:t>adoratori»</a:t>
            </a:r>
          </a:p>
          <a:p>
            <a:r>
              <a:rPr lang="it-IT" dirty="0" err="1" smtClean="0">
                <a:solidFill>
                  <a:schemeClr val="bg1"/>
                </a:solidFill>
              </a:rPr>
              <a:t>Gv</a:t>
            </a:r>
            <a:r>
              <a:rPr lang="it-IT" dirty="0" smtClean="0">
                <a:solidFill>
                  <a:schemeClr val="bg1"/>
                </a:solidFill>
              </a:rPr>
              <a:t> 4,29</a:t>
            </a:r>
            <a:r>
              <a:rPr lang="it-IT" dirty="0">
                <a:solidFill>
                  <a:schemeClr val="bg1"/>
                </a:solidFill>
              </a:rPr>
              <a:t>: </a:t>
            </a:r>
            <a:r>
              <a:rPr lang="it-IT" sz="2400" dirty="0" smtClean="0">
                <a:solidFill>
                  <a:schemeClr val="bg1"/>
                </a:solidFill>
              </a:rPr>
              <a:t>«Venite </a:t>
            </a:r>
            <a:r>
              <a:rPr lang="it-IT" sz="2400" dirty="0">
                <a:solidFill>
                  <a:schemeClr val="bg1"/>
                </a:solidFill>
              </a:rPr>
              <a:t>a </a:t>
            </a:r>
            <a:r>
              <a:rPr lang="it-IT" sz="2400" dirty="0" smtClean="0">
                <a:solidFill>
                  <a:schemeClr val="bg1"/>
                </a:solidFill>
              </a:rPr>
              <a:t>vedere»</a:t>
            </a:r>
            <a:endParaRPr lang="it-IT" sz="2400" dirty="0">
              <a:solidFill>
                <a:schemeClr val="bg1"/>
              </a:solidFill>
            </a:endParaRPr>
          </a:p>
        </p:txBody>
      </p:sp>
      <p:sp>
        <p:nvSpPr>
          <p:cNvPr id="3" name="CasellaDiTesto 2"/>
          <p:cNvSpPr txBox="1"/>
          <p:nvPr/>
        </p:nvSpPr>
        <p:spPr>
          <a:xfrm>
            <a:off x="2041800" y="1213301"/>
            <a:ext cx="3551100" cy="830997"/>
          </a:xfrm>
          <a:prstGeom prst="rect">
            <a:avLst/>
          </a:prstGeom>
          <a:noFill/>
        </p:spPr>
        <p:txBody>
          <a:bodyPr wrap="none" rtlCol="0">
            <a:spAutoFit/>
          </a:bodyPr>
          <a:lstStyle/>
          <a:p>
            <a:r>
              <a:rPr lang="it-IT" dirty="0" err="1" smtClean="0"/>
              <a:t>Gv</a:t>
            </a:r>
            <a:r>
              <a:rPr lang="it-IT" dirty="0" smtClean="0"/>
              <a:t> 1,38: </a:t>
            </a:r>
            <a:r>
              <a:rPr lang="it-IT" sz="2400" dirty="0" smtClean="0"/>
              <a:t>«Che </a:t>
            </a:r>
            <a:r>
              <a:rPr lang="it-IT" sz="2400" dirty="0"/>
              <a:t>cosa cercate</a:t>
            </a:r>
            <a:r>
              <a:rPr lang="it-IT" sz="2400" dirty="0" smtClean="0"/>
              <a:t>?»</a:t>
            </a:r>
          </a:p>
          <a:p>
            <a:r>
              <a:rPr lang="it-IT" dirty="0" err="1" smtClean="0"/>
              <a:t>Gv</a:t>
            </a:r>
            <a:r>
              <a:rPr lang="it-IT" dirty="0"/>
              <a:t> 1,38: </a:t>
            </a:r>
            <a:r>
              <a:rPr lang="it-IT" sz="2400" dirty="0"/>
              <a:t>«Venite e vedrete»</a:t>
            </a:r>
          </a:p>
        </p:txBody>
      </p:sp>
      <p:sp>
        <p:nvSpPr>
          <p:cNvPr id="4" name="CasellaDiTesto 3"/>
          <p:cNvSpPr txBox="1"/>
          <p:nvPr/>
        </p:nvSpPr>
        <p:spPr>
          <a:xfrm>
            <a:off x="326809" y="5157192"/>
            <a:ext cx="8568952" cy="1384995"/>
          </a:xfrm>
          <a:prstGeom prst="rect">
            <a:avLst/>
          </a:prstGeom>
          <a:noFill/>
        </p:spPr>
        <p:txBody>
          <a:bodyPr wrap="square" rtlCol="0">
            <a:spAutoFit/>
          </a:bodyPr>
          <a:lstStyle/>
          <a:p>
            <a:r>
              <a:rPr lang="it-IT" sz="2800" dirty="0" smtClean="0"/>
              <a:t>Voi </a:t>
            </a:r>
            <a:r>
              <a:rPr lang="it-IT" sz="2800" dirty="0"/>
              <a:t>non dite forse: «Ancora quattro mesi e poi viene la mietitura»? Ecco, io vi dico: </a:t>
            </a:r>
            <a:r>
              <a:rPr lang="it-IT" sz="2800" dirty="0" smtClean="0">
                <a:solidFill>
                  <a:schemeClr val="bg1"/>
                </a:solidFill>
              </a:rPr>
              <a:t>alzate </a:t>
            </a:r>
            <a:r>
              <a:rPr lang="it-IT" sz="2800" dirty="0">
                <a:solidFill>
                  <a:schemeClr val="bg1"/>
                </a:solidFill>
              </a:rPr>
              <a:t>i vostri occhi e guardate i campi che già biondeggiano per la </a:t>
            </a:r>
            <a:r>
              <a:rPr lang="it-IT" sz="2800" dirty="0" smtClean="0">
                <a:solidFill>
                  <a:schemeClr val="bg1"/>
                </a:solidFill>
              </a:rPr>
              <a:t>mietitura </a:t>
            </a:r>
            <a:r>
              <a:rPr lang="it-IT" dirty="0" err="1" smtClean="0"/>
              <a:t>Gv</a:t>
            </a:r>
            <a:r>
              <a:rPr lang="it-IT" dirty="0" smtClean="0"/>
              <a:t> 4,35</a:t>
            </a:r>
            <a:endParaRPr lang="it-IT" sz="2800" dirty="0"/>
          </a:p>
        </p:txBody>
      </p:sp>
      <p:pic>
        <p:nvPicPr>
          <p:cNvPr id="5" name="Picture 6" descr="http://4.bp.blogspot.com/-ABRE9CHtruc/TWWv-k2OFMI/AAAAAAAAAhk/8S6Yg319SU8/s1600/Van%2BGogh%2B-%2BPrato%2Bverd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a:stretch/>
        </p:blipFill>
        <p:spPr bwMode="auto">
          <a:xfrm>
            <a:off x="4611285" y="2137391"/>
            <a:ext cx="4028967" cy="2821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46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05105" y="4653136"/>
            <a:ext cx="8447711" cy="1815882"/>
          </a:xfrm>
          <a:prstGeom prst="rect">
            <a:avLst/>
          </a:prstGeom>
          <a:noFill/>
        </p:spPr>
        <p:txBody>
          <a:bodyPr wrap="square" rtlCol="0">
            <a:spAutoFit/>
          </a:bodyPr>
          <a:lstStyle/>
          <a:p>
            <a:r>
              <a:rPr lang="it-IT" sz="2800" dirty="0" smtClean="0"/>
              <a:t>Gesù invita ad alzare lo sguardo, a puntare su altro, non importa se mancano quattro mesi ed il campo è ancora verde … alzate gli occhi e guardate lontano verso la mietitura che già sta davanti e si intravede.</a:t>
            </a:r>
            <a:endParaRPr lang="it-IT" sz="2800" dirty="0"/>
          </a:p>
        </p:txBody>
      </p:sp>
      <p:pic>
        <p:nvPicPr>
          <p:cNvPr id="3" name="Picture 4" descr="http://www.siciland.com/foto_eventi/7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9707" y="188640"/>
            <a:ext cx="3941465" cy="31322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54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3789040"/>
            <a:ext cx="8635063" cy="2751522"/>
          </a:xfrm>
          <a:prstGeom prst="rect">
            <a:avLst/>
          </a:prstGeom>
          <a:noFill/>
        </p:spPr>
        <p:txBody>
          <a:bodyPr wrap="square" rtlCol="0">
            <a:spAutoFit/>
          </a:bodyPr>
          <a:lstStyle/>
          <a:p>
            <a:pPr>
              <a:lnSpc>
                <a:spcPct val="90000"/>
              </a:lnSpc>
            </a:pPr>
            <a:r>
              <a:rPr lang="it-IT" sz="2400" dirty="0"/>
              <a:t>Giunge una donna samaritana ad attingere acqua. Le dice Gesù: «Dammi da bere». </a:t>
            </a:r>
            <a:r>
              <a:rPr lang="it-IT" sz="2400" dirty="0" smtClean="0"/>
              <a:t>I </a:t>
            </a:r>
            <a:r>
              <a:rPr lang="it-IT" sz="2400" dirty="0"/>
              <a:t>suoi discepoli erano andati in città a fare provvista di cibi. </a:t>
            </a:r>
            <a:r>
              <a:rPr lang="it-IT" sz="2400" dirty="0" smtClean="0"/>
              <a:t>Allora </a:t>
            </a:r>
            <a:r>
              <a:rPr lang="it-IT" sz="2400" dirty="0"/>
              <a:t>la donna samaritana gli dice: «Come mai tu, che </a:t>
            </a:r>
            <a:r>
              <a:rPr lang="it-IT" sz="2400" dirty="0">
                <a:solidFill>
                  <a:schemeClr val="bg1"/>
                </a:solidFill>
              </a:rPr>
              <a:t>sei giudeo</a:t>
            </a:r>
            <a:r>
              <a:rPr lang="it-IT" sz="2400" dirty="0"/>
              <a:t>, chiedi da bere a me, che sono una </a:t>
            </a:r>
            <a:r>
              <a:rPr lang="it-IT" sz="2400" dirty="0">
                <a:solidFill>
                  <a:schemeClr val="bg1"/>
                </a:solidFill>
              </a:rPr>
              <a:t>donna samaritana</a:t>
            </a:r>
            <a:r>
              <a:rPr lang="it-IT" sz="2400" dirty="0"/>
              <a:t>?». I Giudei infatti non hanno rapporti con i Samaritani. </a:t>
            </a:r>
            <a:r>
              <a:rPr lang="it-IT" sz="2400" dirty="0" smtClean="0"/>
              <a:t>Gesù </a:t>
            </a:r>
            <a:r>
              <a:rPr lang="it-IT" sz="2400" dirty="0"/>
              <a:t>le risponde: «</a:t>
            </a:r>
            <a:r>
              <a:rPr lang="it-IT" sz="2400" dirty="0">
                <a:solidFill>
                  <a:schemeClr val="bg1"/>
                </a:solidFill>
              </a:rPr>
              <a:t>Se tu conoscessi </a:t>
            </a:r>
            <a:r>
              <a:rPr lang="it-IT" sz="2400" dirty="0"/>
              <a:t>il dono di Dio e </a:t>
            </a:r>
            <a:r>
              <a:rPr lang="it-IT" sz="2400" dirty="0">
                <a:solidFill>
                  <a:schemeClr val="bg1"/>
                </a:solidFill>
              </a:rPr>
              <a:t>chi è colui che ti dice: «Dammi da bere!»</a:t>
            </a:r>
            <a:r>
              <a:rPr lang="it-IT" sz="2400" dirty="0"/>
              <a:t>, tu avresti chiesto a lui ed egli ti avrebbe dato acqua viva».</a:t>
            </a:r>
          </a:p>
        </p:txBody>
      </p:sp>
      <p:pic>
        <p:nvPicPr>
          <p:cNvPr id="2050" name="Picture 2" descr="http://www.oratoriogalliate.it/wp-content/uploads/2010/11/Ges%C3%B9-e-la-Samarita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0833" y="124965"/>
            <a:ext cx="4095750" cy="3448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29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4581128"/>
            <a:ext cx="8543700" cy="2031325"/>
          </a:xfrm>
          <a:prstGeom prst="rect">
            <a:avLst/>
          </a:prstGeom>
          <a:noFill/>
        </p:spPr>
        <p:txBody>
          <a:bodyPr wrap="square" rtlCol="0">
            <a:spAutoFit/>
          </a:bodyPr>
          <a:lstStyle/>
          <a:p>
            <a:pPr>
              <a:lnSpc>
                <a:spcPct val="90000"/>
              </a:lnSpc>
            </a:pPr>
            <a:r>
              <a:rPr lang="it-IT" sz="2800" dirty="0"/>
              <a:t>Io vi ho mandati a mietere </a:t>
            </a:r>
            <a:endParaRPr lang="it-IT" sz="2800" dirty="0" smtClean="0"/>
          </a:p>
          <a:p>
            <a:pPr>
              <a:lnSpc>
                <a:spcPct val="90000"/>
              </a:lnSpc>
            </a:pPr>
            <a:r>
              <a:rPr lang="it-IT" sz="2800" dirty="0" smtClean="0"/>
              <a:t>ciò </a:t>
            </a:r>
            <a:r>
              <a:rPr lang="it-IT" sz="2800" dirty="0"/>
              <a:t>per cui non avete </a:t>
            </a:r>
            <a:r>
              <a:rPr lang="it-IT" sz="2800" b="1" i="1" dirty="0"/>
              <a:t>faticato</a:t>
            </a:r>
            <a:r>
              <a:rPr lang="it-IT" sz="2800" dirty="0"/>
              <a:t>; </a:t>
            </a:r>
            <a:endParaRPr lang="it-IT" sz="2800" dirty="0" smtClean="0"/>
          </a:p>
          <a:p>
            <a:pPr>
              <a:lnSpc>
                <a:spcPct val="90000"/>
              </a:lnSpc>
            </a:pPr>
            <a:r>
              <a:rPr lang="it-IT" sz="2800" dirty="0" smtClean="0"/>
              <a:t>altri </a:t>
            </a:r>
            <a:r>
              <a:rPr lang="it-IT" sz="2800" dirty="0"/>
              <a:t>hanno </a:t>
            </a:r>
            <a:r>
              <a:rPr lang="it-IT" sz="2800" b="1" i="1" dirty="0"/>
              <a:t>faticato</a:t>
            </a:r>
            <a:r>
              <a:rPr lang="it-IT" sz="2800" dirty="0"/>
              <a:t> e voi siete subentrati nella loro </a:t>
            </a:r>
            <a:r>
              <a:rPr lang="it-IT" sz="2800" b="1" i="1" dirty="0" smtClean="0"/>
              <a:t>fatica</a:t>
            </a:r>
          </a:p>
          <a:p>
            <a:pPr>
              <a:lnSpc>
                <a:spcPct val="90000"/>
              </a:lnSpc>
            </a:pPr>
            <a:r>
              <a:rPr lang="it-IT" sz="2800" b="1" i="1" dirty="0" smtClean="0"/>
              <a:t> </a:t>
            </a:r>
            <a:r>
              <a:rPr lang="it-IT" sz="2800" b="1" i="1" dirty="0" smtClean="0">
                <a:solidFill>
                  <a:schemeClr val="bg1"/>
                </a:solidFill>
              </a:rPr>
              <a:t>… </a:t>
            </a:r>
            <a:r>
              <a:rPr lang="it-IT" sz="2800" dirty="0"/>
              <a:t>Gesù dunque, </a:t>
            </a:r>
            <a:r>
              <a:rPr lang="it-IT" sz="2800" b="1" i="1" dirty="0">
                <a:solidFill>
                  <a:schemeClr val="bg1"/>
                </a:solidFill>
              </a:rPr>
              <a:t>affaticato</a:t>
            </a:r>
            <a:r>
              <a:rPr lang="it-IT" sz="2800" dirty="0"/>
              <a:t> per il viaggio, sedeva presso il pozzo. </a:t>
            </a:r>
          </a:p>
        </p:txBody>
      </p:sp>
      <p:sp>
        <p:nvSpPr>
          <p:cNvPr id="3" name="CasellaDiTesto 2"/>
          <p:cNvSpPr txBox="1"/>
          <p:nvPr/>
        </p:nvSpPr>
        <p:spPr>
          <a:xfrm>
            <a:off x="1187624" y="260648"/>
            <a:ext cx="7679604" cy="738664"/>
          </a:xfrm>
          <a:prstGeom prst="rect">
            <a:avLst/>
          </a:prstGeom>
          <a:noFill/>
        </p:spPr>
        <p:txBody>
          <a:bodyPr wrap="square" rtlCol="0">
            <a:spAutoFit/>
          </a:bodyPr>
          <a:lstStyle/>
          <a:p>
            <a:r>
              <a:rPr lang="it-IT" dirty="0" err="1" smtClean="0"/>
              <a:t>Gv</a:t>
            </a:r>
            <a:r>
              <a:rPr lang="it-IT" dirty="0" smtClean="0"/>
              <a:t> 20, </a:t>
            </a:r>
            <a:r>
              <a:rPr lang="it-IT" dirty="0"/>
              <a:t>21: </a:t>
            </a:r>
            <a:endParaRPr lang="it-IT" dirty="0" smtClean="0"/>
          </a:p>
          <a:p>
            <a:r>
              <a:rPr lang="it-IT" sz="2400" dirty="0" smtClean="0"/>
              <a:t>«come </a:t>
            </a:r>
            <a:r>
              <a:rPr lang="it-IT" sz="2400" dirty="0"/>
              <a:t>il Padre ha mandato me, così anch'io mando </a:t>
            </a:r>
            <a:r>
              <a:rPr lang="it-IT" sz="2400" dirty="0" smtClean="0"/>
              <a:t>voi»</a:t>
            </a:r>
            <a:endParaRPr lang="it-IT" sz="2400" dirty="0"/>
          </a:p>
        </p:txBody>
      </p:sp>
      <p:pic>
        <p:nvPicPr>
          <p:cNvPr id="4" name="Picture 4" descr="http://www.hwk-aachen.de/typo3temp/pics/08d80f611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196752"/>
            <a:ext cx="3433564" cy="3456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27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38727" y="3861048"/>
            <a:ext cx="8615708" cy="2677656"/>
          </a:xfrm>
          <a:prstGeom prst="rect">
            <a:avLst/>
          </a:prstGeom>
        </p:spPr>
        <p:txBody>
          <a:bodyPr wrap="square">
            <a:spAutoFit/>
          </a:bodyPr>
          <a:lstStyle/>
          <a:p>
            <a:r>
              <a:rPr lang="it-IT" sz="2400" dirty="0" smtClean="0"/>
              <a:t>Quando </a:t>
            </a:r>
            <a:r>
              <a:rPr lang="it-IT" sz="2400" dirty="0"/>
              <a:t>pensiamo di aver raggiunto e compreso Gesù, di fatto, Lui è sempre altrove, ci precede sempre</a:t>
            </a:r>
            <a:r>
              <a:rPr lang="it-IT" sz="2400" dirty="0" smtClean="0"/>
              <a:t>. Sempre, </a:t>
            </a:r>
            <a:r>
              <a:rPr lang="it-IT" sz="2400" dirty="0"/>
              <a:t>oltre i nostri progetti, le nostre lamentele, i nostri brontolii per la crisi della fede, sempre oltre i nostri progetti </a:t>
            </a:r>
            <a:r>
              <a:rPr lang="it-IT" sz="2400" dirty="0" smtClean="0"/>
              <a:t>pastorali … Lui ha già arato, raschiato, seminato ... </a:t>
            </a:r>
          </a:p>
          <a:p>
            <a:r>
              <a:rPr lang="it-IT" sz="2400" dirty="0" smtClean="0">
                <a:solidFill>
                  <a:schemeClr val="bg2"/>
                </a:solidFill>
              </a:rPr>
              <a:t>Ed è seduto, affaticato al bordo del pozzo, che ci attende per darci acqua che zampilla.</a:t>
            </a:r>
            <a:endParaRPr lang="it-IT" sz="2400" dirty="0">
              <a:solidFill>
                <a:schemeClr val="bg2"/>
              </a:solidFill>
            </a:endParaRPr>
          </a:p>
        </p:txBody>
      </p:sp>
      <p:pic>
        <p:nvPicPr>
          <p:cNvPr id="3" name="Picture 2" descr="http://catechese.free.fr/Im/Sam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981074" y="260648"/>
            <a:ext cx="5847909"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01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bodendieks-gesinde.de/forum/ge_brunn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4716924" cy="6192688"/>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5508104" y="6021288"/>
            <a:ext cx="3384376" cy="461665"/>
          </a:xfrm>
          <a:prstGeom prst="rect">
            <a:avLst/>
          </a:prstGeom>
          <a:noFill/>
        </p:spPr>
        <p:txBody>
          <a:bodyPr wrap="square" rtlCol="0">
            <a:spAutoFit/>
          </a:bodyPr>
          <a:lstStyle/>
          <a:p>
            <a:pPr algn="r"/>
            <a:r>
              <a:rPr lang="it-IT" sz="2400" dirty="0" smtClean="0"/>
              <a:t>www.lucianocantini.it</a:t>
            </a:r>
            <a:endParaRPr lang="it-IT" sz="2400" dirty="0"/>
          </a:p>
        </p:txBody>
      </p:sp>
    </p:spTree>
    <p:extLst>
      <p:ext uri="{BB962C8B-B14F-4D97-AF65-F5344CB8AC3E}">
        <p14:creationId xmlns:p14="http://schemas.microsoft.com/office/powerpoint/2010/main" val="287446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2924944"/>
            <a:ext cx="8640960" cy="3785652"/>
          </a:xfrm>
          <a:prstGeom prst="rect">
            <a:avLst/>
          </a:prstGeom>
          <a:noFill/>
        </p:spPr>
        <p:txBody>
          <a:bodyPr wrap="square" rtlCol="0">
            <a:spAutoFit/>
          </a:bodyPr>
          <a:lstStyle/>
          <a:p>
            <a:r>
              <a:rPr lang="it-IT" sz="2400" dirty="0" smtClean="0"/>
              <a:t>Gli </a:t>
            </a:r>
            <a:r>
              <a:rPr lang="it-IT" sz="2400" dirty="0"/>
              <a:t>dice la donna: «Signore, non hai un secchio e il pozzo è profondo; da dove prendi dunque quest'acqua viva? </a:t>
            </a:r>
            <a:r>
              <a:rPr lang="it-IT" sz="2400" dirty="0" smtClean="0">
                <a:solidFill>
                  <a:schemeClr val="bg1"/>
                </a:solidFill>
              </a:rPr>
              <a:t>Sei </a:t>
            </a:r>
            <a:r>
              <a:rPr lang="it-IT" sz="2400" dirty="0">
                <a:solidFill>
                  <a:schemeClr val="bg1"/>
                </a:solidFill>
              </a:rPr>
              <a:t>tu forse più grande del nostro padre Giacobbe</a:t>
            </a:r>
            <a:r>
              <a:rPr lang="it-IT" sz="2400" dirty="0"/>
              <a:t>, che ci diede il pozzo e ne bevve lui con i suoi figli e il suo bestiame?». </a:t>
            </a:r>
            <a:r>
              <a:rPr lang="it-IT" sz="2400" dirty="0" smtClean="0"/>
              <a:t>Gesù </a:t>
            </a:r>
            <a:r>
              <a:rPr lang="it-IT" sz="2400" dirty="0"/>
              <a:t>le risponde: «Chiunque beve di quest'acqua avrà di nuovo sete; </a:t>
            </a:r>
            <a:r>
              <a:rPr lang="it-IT" sz="2400" dirty="0" smtClean="0"/>
              <a:t>ma </a:t>
            </a:r>
            <a:r>
              <a:rPr lang="it-IT" sz="2400" dirty="0"/>
              <a:t>chi berrà dell'acqua che io gli darò, non avrà più sete in eterno. Anzi, l'acqua che io gli darò diventerà in lui una sorgente d'acqua che zampilla per la vita eterna». </a:t>
            </a:r>
            <a:r>
              <a:rPr lang="it-IT" sz="2400" dirty="0" smtClean="0"/>
              <a:t>«Signore </a:t>
            </a:r>
            <a:r>
              <a:rPr lang="it-IT" sz="2400" dirty="0"/>
              <a:t>- gli dice la donna -, dammi quest'acqua, perché io non abbia più sete e non continui a venire qui ad attingere acqua». </a:t>
            </a:r>
            <a:r>
              <a:rPr lang="it-IT" sz="2400" dirty="0" smtClean="0"/>
              <a:t>Le </a:t>
            </a:r>
            <a:r>
              <a:rPr lang="it-IT" sz="2400" dirty="0"/>
              <a:t>dice: «</a:t>
            </a:r>
            <a:r>
              <a:rPr lang="it-IT" sz="2400" dirty="0">
                <a:solidFill>
                  <a:schemeClr val="bg1"/>
                </a:solidFill>
              </a:rPr>
              <a:t>Va' a chiamare tuo marito </a:t>
            </a:r>
            <a:r>
              <a:rPr lang="it-IT" sz="2400" dirty="0"/>
              <a:t>e ritorna qui». </a:t>
            </a:r>
          </a:p>
        </p:txBody>
      </p:sp>
      <p:pic>
        <p:nvPicPr>
          <p:cNvPr id="3074" name="Picture 2" descr="http://upload.wikimedia.org/wikipedia/commons/2/2f/Annibale_Carracci_-_The_Samaritan_Woman_at_the_Well_-_WGA444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855934" y="188640"/>
            <a:ext cx="6095828"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74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91772" y="4581128"/>
            <a:ext cx="8710286" cy="2086725"/>
          </a:xfrm>
          <a:prstGeom prst="rect">
            <a:avLst/>
          </a:prstGeom>
          <a:noFill/>
        </p:spPr>
        <p:txBody>
          <a:bodyPr wrap="square" rtlCol="0">
            <a:spAutoFit/>
          </a:bodyPr>
          <a:lstStyle/>
          <a:p>
            <a:pPr>
              <a:lnSpc>
                <a:spcPct val="90000"/>
              </a:lnSpc>
            </a:pPr>
            <a:r>
              <a:rPr lang="it-IT" sz="2400" dirty="0" smtClean="0"/>
              <a:t>Gli </a:t>
            </a:r>
            <a:r>
              <a:rPr lang="it-IT" sz="2400" dirty="0"/>
              <a:t>risponde la donna: «</a:t>
            </a:r>
            <a:r>
              <a:rPr lang="it-IT" sz="2400" dirty="0">
                <a:solidFill>
                  <a:schemeClr val="bg1"/>
                </a:solidFill>
              </a:rPr>
              <a:t>Io non ho marito</a:t>
            </a:r>
            <a:r>
              <a:rPr lang="it-IT" sz="2400" dirty="0"/>
              <a:t>». Le dice Gesù: «Hai detto bene: «Io non ho marito». </a:t>
            </a:r>
            <a:r>
              <a:rPr lang="it-IT" sz="2400" dirty="0" smtClean="0"/>
              <a:t>Infatti </a:t>
            </a:r>
            <a:r>
              <a:rPr lang="it-IT" sz="2400" dirty="0">
                <a:solidFill>
                  <a:schemeClr val="bg1"/>
                </a:solidFill>
              </a:rPr>
              <a:t>hai avuto cinque mariti </a:t>
            </a:r>
            <a:r>
              <a:rPr lang="it-IT" sz="2400" dirty="0"/>
              <a:t>e quello che hai ora </a:t>
            </a:r>
            <a:r>
              <a:rPr lang="it-IT" sz="2400" dirty="0">
                <a:solidFill>
                  <a:schemeClr val="bg1"/>
                </a:solidFill>
              </a:rPr>
              <a:t>non è tuo marito</a:t>
            </a:r>
            <a:r>
              <a:rPr lang="it-IT" sz="2400" dirty="0"/>
              <a:t>; in questo hai detto il vero». </a:t>
            </a:r>
            <a:r>
              <a:rPr lang="it-IT" sz="2400" dirty="0" smtClean="0"/>
              <a:t>Gli </a:t>
            </a:r>
            <a:r>
              <a:rPr lang="it-IT" sz="2400" dirty="0"/>
              <a:t>replica la donna: «Signore, vedo che </a:t>
            </a:r>
            <a:r>
              <a:rPr lang="it-IT" sz="2400" dirty="0">
                <a:solidFill>
                  <a:schemeClr val="bg1"/>
                </a:solidFill>
              </a:rPr>
              <a:t>tu sei un profeta</a:t>
            </a:r>
            <a:r>
              <a:rPr lang="it-IT" sz="2400" dirty="0"/>
              <a:t>! </a:t>
            </a:r>
            <a:r>
              <a:rPr lang="it-IT" sz="2400" dirty="0" smtClean="0"/>
              <a:t>I </a:t>
            </a:r>
            <a:r>
              <a:rPr lang="it-IT" sz="2400" dirty="0"/>
              <a:t>nostri padri hanno adorato su questo monte; voi invece dite che è a Gerusalemme il luogo in cui bisogna adorare».</a:t>
            </a:r>
          </a:p>
        </p:txBody>
      </p:sp>
      <p:pic>
        <p:nvPicPr>
          <p:cNvPr id="5122" name="Picture 2" descr="http://3.bp.blogspot.com/-tMFtbavwgkU/Thmn1epE2gI/AAAAAAAAAF0/OpobWSncgj0/s1600/Woman+at+the+Well.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114960" y="212941"/>
            <a:ext cx="3777520" cy="4368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80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3573016"/>
            <a:ext cx="8640960" cy="3083921"/>
          </a:xfrm>
          <a:prstGeom prst="rect">
            <a:avLst/>
          </a:prstGeom>
          <a:noFill/>
        </p:spPr>
        <p:txBody>
          <a:bodyPr wrap="square" rtlCol="0">
            <a:spAutoFit/>
          </a:bodyPr>
          <a:lstStyle/>
          <a:p>
            <a:pPr>
              <a:lnSpc>
                <a:spcPct val="90000"/>
              </a:lnSpc>
            </a:pPr>
            <a:r>
              <a:rPr lang="it-IT" sz="2400" dirty="0" smtClean="0"/>
              <a:t>Gesù </a:t>
            </a:r>
            <a:r>
              <a:rPr lang="it-IT" sz="2400" dirty="0"/>
              <a:t>le dice: «Credimi, donna, viene l'ora in cui né su questo monte né a Gerusalemme adorerete il Padre. </a:t>
            </a:r>
            <a:r>
              <a:rPr lang="it-IT" sz="2400" dirty="0" smtClean="0"/>
              <a:t>Voi </a:t>
            </a:r>
            <a:r>
              <a:rPr lang="it-IT" sz="2400" dirty="0"/>
              <a:t>adorate ciò che non conoscete, noi adoriamo ciò che conosciamo, perché la salvezza viene dai Giudei. </a:t>
            </a:r>
            <a:r>
              <a:rPr lang="it-IT" sz="2400" dirty="0" smtClean="0"/>
              <a:t>Ma </a:t>
            </a:r>
            <a:r>
              <a:rPr lang="it-IT" sz="2400" dirty="0"/>
              <a:t>viene l'ora - ed è questa - in cui i veri adoratori adoreranno il Padre in spirito e verità: così infatti il Padre vuole che siano quelli che lo adorano. </a:t>
            </a:r>
            <a:r>
              <a:rPr lang="it-IT" sz="2400" dirty="0" smtClean="0"/>
              <a:t>Dio </a:t>
            </a:r>
            <a:r>
              <a:rPr lang="it-IT" sz="2400" dirty="0"/>
              <a:t>è spirito, e quelli che lo adorano devono adorare in spirito e verità». </a:t>
            </a:r>
            <a:r>
              <a:rPr lang="it-IT" sz="2400" dirty="0" smtClean="0"/>
              <a:t>Gli </a:t>
            </a:r>
            <a:r>
              <a:rPr lang="it-IT" sz="2400" dirty="0"/>
              <a:t>rispose la donna: «</a:t>
            </a:r>
            <a:r>
              <a:rPr lang="it-IT" sz="2400" dirty="0">
                <a:solidFill>
                  <a:schemeClr val="bg1"/>
                </a:solidFill>
              </a:rPr>
              <a:t>So che deve venire il Messia</a:t>
            </a:r>
            <a:r>
              <a:rPr lang="it-IT" sz="2400" dirty="0"/>
              <a:t>, chiamato Cristo: quando egli verrà, ci annuncerà ogni cosa». </a:t>
            </a:r>
            <a:r>
              <a:rPr lang="it-IT" sz="2400" dirty="0" smtClean="0"/>
              <a:t>Le </a:t>
            </a:r>
            <a:r>
              <a:rPr lang="it-IT" sz="2400" dirty="0"/>
              <a:t>dice Gesù: «</a:t>
            </a:r>
            <a:r>
              <a:rPr lang="it-IT" sz="2400" dirty="0">
                <a:solidFill>
                  <a:schemeClr val="bg1"/>
                </a:solidFill>
              </a:rPr>
              <a:t>Sono io, che parlo con te</a:t>
            </a:r>
            <a:r>
              <a:rPr lang="it-IT" sz="2400" dirty="0" smtClean="0"/>
              <a:t>».</a:t>
            </a:r>
            <a:endParaRPr lang="it-IT" sz="2400" dirty="0"/>
          </a:p>
        </p:txBody>
      </p:sp>
      <p:pic>
        <p:nvPicPr>
          <p:cNvPr id="7170" name="Picture 2" descr="http://4.bp.blogspot.com/_FNyRQZ0IFPU/SoI0J60oxsI/AAAAAAAAAAM/4yZzqCfCiV8/s320/Woman_at_the_We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16632"/>
            <a:ext cx="3666645" cy="3403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82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4509120"/>
            <a:ext cx="8640960" cy="2086725"/>
          </a:xfrm>
          <a:prstGeom prst="rect">
            <a:avLst/>
          </a:prstGeom>
          <a:noFill/>
        </p:spPr>
        <p:txBody>
          <a:bodyPr wrap="square" rtlCol="0">
            <a:spAutoFit/>
          </a:bodyPr>
          <a:lstStyle/>
          <a:p>
            <a:pPr>
              <a:lnSpc>
                <a:spcPct val="90000"/>
              </a:lnSpc>
            </a:pPr>
            <a:r>
              <a:rPr lang="it-IT" sz="2400" dirty="0" smtClean="0"/>
              <a:t>In </a:t>
            </a:r>
            <a:r>
              <a:rPr lang="it-IT" sz="2400" dirty="0"/>
              <a:t>quel momento giunsero i suoi discepoli e si meravigliavano che parlasse con una donna. Nessuno tuttavia disse: «Che cosa cerchi?», o: «Di che cosa parli con lei?». </a:t>
            </a:r>
            <a:r>
              <a:rPr lang="it-IT" sz="2400" dirty="0" smtClean="0"/>
              <a:t>La </a:t>
            </a:r>
            <a:r>
              <a:rPr lang="it-IT" sz="2400" dirty="0"/>
              <a:t>donna intanto lasciò la sua anfora, andò in città e disse alla gente: </a:t>
            </a:r>
            <a:r>
              <a:rPr lang="it-IT" sz="2400" dirty="0" smtClean="0"/>
              <a:t>«Venite </a:t>
            </a:r>
            <a:r>
              <a:rPr lang="it-IT" sz="2400" dirty="0"/>
              <a:t>a vedere un uomo che </a:t>
            </a:r>
            <a:r>
              <a:rPr lang="it-IT" sz="2400" dirty="0">
                <a:solidFill>
                  <a:schemeClr val="bg1"/>
                </a:solidFill>
              </a:rPr>
              <a:t>mi ha detto tutto</a:t>
            </a:r>
            <a:r>
              <a:rPr lang="it-IT" sz="2400" dirty="0"/>
              <a:t> quello che ho fatto. </a:t>
            </a:r>
            <a:r>
              <a:rPr lang="it-IT" sz="2400" dirty="0">
                <a:solidFill>
                  <a:schemeClr val="bg1"/>
                </a:solidFill>
              </a:rPr>
              <a:t>Che sia lui il Cristo?</a:t>
            </a:r>
            <a:r>
              <a:rPr lang="it-IT" sz="2400" dirty="0"/>
              <a:t>». </a:t>
            </a:r>
            <a:r>
              <a:rPr lang="it-IT" sz="2400" dirty="0" smtClean="0"/>
              <a:t>Uscirono </a:t>
            </a:r>
            <a:r>
              <a:rPr lang="it-IT" sz="2400" dirty="0"/>
              <a:t>dalla città e andavano da lui</a:t>
            </a:r>
            <a:r>
              <a:rPr lang="it-IT" sz="2400" dirty="0" smtClean="0"/>
              <a:t>.</a:t>
            </a:r>
            <a:endParaRPr lang="it-IT" sz="2400" dirty="0"/>
          </a:p>
        </p:txBody>
      </p:sp>
      <p:pic>
        <p:nvPicPr>
          <p:cNvPr id="9218" name="Picture 2" descr="http://4.bp.blogspot.com/-qTPn5NREDQo/Tq3NnmRkKiI/AAAAAAAAAM8/hxjQS2oeVR0/s1600/Botticini+Raffaello+Cristo+e+la+Samaritana+al+pozz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2728" y="241909"/>
            <a:ext cx="7210425" cy="372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923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23528" y="2636912"/>
            <a:ext cx="8712968" cy="4081117"/>
          </a:xfrm>
          <a:prstGeom prst="rect">
            <a:avLst/>
          </a:prstGeom>
          <a:noFill/>
        </p:spPr>
        <p:txBody>
          <a:bodyPr wrap="square" rtlCol="0">
            <a:spAutoFit/>
          </a:bodyPr>
          <a:lstStyle/>
          <a:p>
            <a:pPr>
              <a:lnSpc>
                <a:spcPct val="90000"/>
              </a:lnSpc>
            </a:pPr>
            <a:r>
              <a:rPr lang="it-IT" sz="2400" dirty="0"/>
              <a:t>Intanto i discepoli lo pregavano: «</a:t>
            </a:r>
            <a:r>
              <a:rPr lang="it-IT" sz="2400" dirty="0" err="1"/>
              <a:t>Rabbì</a:t>
            </a:r>
            <a:r>
              <a:rPr lang="it-IT" sz="2400" dirty="0"/>
              <a:t>, mangia». </a:t>
            </a:r>
            <a:r>
              <a:rPr lang="it-IT" sz="2400" dirty="0" smtClean="0"/>
              <a:t>Ma </a:t>
            </a:r>
            <a:r>
              <a:rPr lang="it-IT" sz="2400" dirty="0"/>
              <a:t>egli rispose loro: «Io ho da mangiare un cibo che voi non conoscete». </a:t>
            </a:r>
            <a:r>
              <a:rPr lang="it-IT" sz="2400" dirty="0" smtClean="0"/>
              <a:t>E </a:t>
            </a:r>
            <a:r>
              <a:rPr lang="it-IT" sz="2400" dirty="0"/>
              <a:t>i discepoli si domandavano l'un l'altro: «Qualcuno gli ha forse portato da mangiare?». </a:t>
            </a:r>
            <a:r>
              <a:rPr lang="it-IT" sz="2400" dirty="0" smtClean="0"/>
              <a:t>Gesù </a:t>
            </a:r>
            <a:r>
              <a:rPr lang="it-IT" sz="2400" dirty="0"/>
              <a:t>disse loro: «Il mio cibo è fare la volontà di colui che mi ha mandato e compiere la sua opera. </a:t>
            </a:r>
            <a:r>
              <a:rPr lang="it-IT" sz="2400" dirty="0" smtClean="0"/>
              <a:t>Voi </a:t>
            </a:r>
            <a:r>
              <a:rPr lang="it-IT" sz="2400" dirty="0"/>
              <a:t>non dite forse: «Ancora quattro mesi e poi viene la mietitura</a:t>
            </a:r>
            <a:r>
              <a:rPr lang="it-IT" sz="2400" dirty="0" smtClean="0"/>
              <a:t>»? </a:t>
            </a:r>
            <a:r>
              <a:rPr lang="it-IT" sz="2400" dirty="0"/>
              <a:t>Ecco, io vi dico: </a:t>
            </a:r>
            <a:r>
              <a:rPr lang="it-IT" sz="2400" dirty="0">
                <a:solidFill>
                  <a:schemeClr val="bg1"/>
                </a:solidFill>
              </a:rPr>
              <a:t>alzate i vostri occhi e guardate i campi che già biondeggiano per la mietitura</a:t>
            </a:r>
            <a:r>
              <a:rPr lang="it-IT" sz="2400" dirty="0"/>
              <a:t>. </a:t>
            </a:r>
            <a:r>
              <a:rPr lang="it-IT" sz="2400" dirty="0" smtClean="0"/>
              <a:t>Chi </a:t>
            </a:r>
            <a:r>
              <a:rPr lang="it-IT" sz="2400" dirty="0"/>
              <a:t>miete riceve il salario e raccoglie frutto per la vita eterna, perché chi semina gioisca insieme a chi miete. </a:t>
            </a:r>
            <a:r>
              <a:rPr lang="it-IT" sz="2400" dirty="0" smtClean="0"/>
              <a:t>In </a:t>
            </a:r>
            <a:r>
              <a:rPr lang="it-IT" sz="2400" dirty="0"/>
              <a:t>questo infatti si dimostra vero il proverbio: uno semina e l'altro miete. </a:t>
            </a:r>
            <a:r>
              <a:rPr lang="it-IT" sz="2400" dirty="0" smtClean="0">
                <a:solidFill>
                  <a:schemeClr val="bg1"/>
                </a:solidFill>
              </a:rPr>
              <a:t>Io </a:t>
            </a:r>
            <a:r>
              <a:rPr lang="it-IT" sz="2400" dirty="0">
                <a:solidFill>
                  <a:schemeClr val="bg1"/>
                </a:solidFill>
              </a:rPr>
              <a:t>vi ho mandati a mietere ciò per cui non avete </a:t>
            </a:r>
            <a:r>
              <a:rPr lang="it-IT" sz="2400" b="1" i="1" dirty="0">
                <a:solidFill>
                  <a:schemeClr val="bg1"/>
                </a:solidFill>
              </a:rPr>
              <a:t>faticato</a:t>
            </a:r>
            <a:r>
              <a:rPr lang="it-IT" sz="2400" dirty="0">
                <a:solidFill>
                  <a:schemeClr val="bg1"/>
                </a:solidFill>
              </a:rPr>
              <a:t>; altri hanno </a:t>
            </a:r>
            <a:r>
              <a:rPr lang="it-IT" sz="2400" b="1" i="1" dirty="0">
                <a:solidFill>
                  <a:schemeClr val="bg1"/>
                </a:solidFill>
              </a:rPr>
              <a:t>faticato</a:t>
            </a:r>
            <a:r>
              <a:rPr lang="it-IT" sz="2400" dirty="0">
                <a:solidFill>
                  <a:schemeClr val="bg1"/>
                </a:solidFill>
              </a:rPr>
              <a:t> e voi siete subentrati nella loro </a:t>
            </a:r>
            <a:r>
              <a:rPr lang="it-IT" sz="2400" b="1" i="1" dirty="0">
                <a:solidFill>
                  <a:schemeClr val="bg1"/>
                </a:solidFill>
              </a:rPr>
              <a:t>fatica</a:t>
            </a:r>
            <a:r>
              <a:rPr lang="it-IT" sz="2400" dirty="0" smtClean="0"/>
              <a:t>».</a:t>
            </a:r>
            <a:endParaRPr lang="it-IT" sz="2400"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188640"/>
            <a:ext cx="3050704" cy="2284638"/>
          </a:xfrm>
          <a:prstGeom prst="rect">
            <a:avLst/>
          </a:prstGeom>
        </p:spPr>
      </p:pic>
    </p:spTree>
    <p:extLst>
      <p:ext uri="{BB962C8B-B14F-4D97-AF65-F5344CB8AC3E}">
        <p14:creationId xmlns:p14="http://schemas.microsoft.com/office/powerpoint/2010/main" val="359607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4221088"/>
            <a:ext cx="8784976" cy="2419124"/>
          </a:xfrm>
          <a:prstGeom prst="rect">
            <a:avLst/>
          </a:prstGeom>
          <a:noFill/>
        </p:spPr>
        <p:txBody>
          <a:bodyPr wrap="square" rtlCol="0">
            <a:spAutoFit/>
          </a:bodyPr>
          <a:lstStyle/>
          <a:p>
            <a:pPr>
              <a:lnSpc>
                <a:spcPct val="90000"/>
              </a:lnSpc>
            </a:pPr>
            <a:r>
              <a:rPr lang="it-IT" sz="2400" dirty="0" smtClean="0"/>
              <a:t>Molti </a:t>
            </a:r>
            <a:r>
              <a:rPr lang="it-IT" sz="2400" dirty="0"/>
              <a:t>Samaritani di quella città credettero in lui per la parola della donna, che testimoniava: «Mi ha detto tutto quello che ho fatto». </a:t>
            </a:r>
            <a:r>
              <a:rPr lang="it-IT" sz="2400" dirty="0" smtClean="0"/>
              <a:t>E </a:t>
            </a:r>
            <a:r>
              <a:rPr lang="it-IT" sz="2400" dirty="0"/>
              <a:t>quando i Samaritani giunsero da lui, lo pregavano di rimanere da loro ed egli rimase là due giorni. </a:t>
            </a:r>
            <a:r>
              <a:rPr lang="it-IT" sz="2400" dirty="0" smtClean="0"/>
              <a:t>Molti </a:t>
            </a:r>
            <a:r>
              <a:rPr lang="it-IT" sz="2400" dirty="0"/>
              <a:t>di più credettero per la sua parola </a:t>
            </a:r>
            <a:r>
              <a:rPr lang="it-IT" sz="2400" dirty="0" smtClean="0"/>
              <a:t>e </a:t>
            </a:r>
            <a:r>
              <a:rPr lang="it-IT" sz="2400" dirty="0"/>
              <a:t>alla donna dicevano: «Non è più per i tuoi discorsi che noi crediamo, ma perché noi stessi abbiamo udito e sappiamo </a:t>
            </a:r>
            <a:r>
              <a:rPr lang="it-IT" sz="2400" dirty="0">
                <a:solidFill>
                  <a:schemeClr val="bg1"/>
                </a:solidFill>
              </a:rPr>
              <a:t>che questi è veramente il salvatore del mondo</a:t>
            </a:r>
            <a:r>
              <a:rPr lang="it-IT" sz="2400" dirty="0"/>
              <a:t>».</a:t>
            </a:r>
          </a:p>
        </p:txBody>
      </p:sp>
      <p:pic>
        <p:nvPicPr>
          <p:cNvPr id="11266" name="Picture 2" descr="20 IMAGE ORIENTALE LA FEMME SAMARITAINE.jpg - http://farm1.static.flickr.com/200/476650579_ae28e58517.jpg&#10; Arrive une femme de Samarie pour ...&#10;377 x 514 - 18 ko - jpg&#10;pagesperso-orange.f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60648"/>
            <a:ext cx="6058644" cy="3829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60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autunno</Template>
  <TotalTime>0</TotalTime>
  <Words>1628</Words>
  <Application>Microsoft Office PowerPoint</Application>
  <PresentationFormat>Presentazione su schermo (4:3)</PresentationFormat>
  <Paragraphs>77</Paragraphs>
  <Slides>32</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32</vt:i4>
      </vt:variant>
    </vt:vector>
  </HeadingPairs>
  <TitlesOfParts>
    <vt:vector size="36" baseType="lpstr">
      <vt:lpstr>Arial</vt:lpstr>
      <vt:lpstr>Things We Said</vt:lpstr>
      <vt:lpstr>Calibri</vt:lpstr>
      <vt:lpstr>Tema di Office</vt:lpstr>
      <vt:lpstr>Il pozzo  scavato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2013-01-23T13:32:23Z</dcterms:created>
  <dcterms:modified xsi:type="dcterms:W3CDTF">2013-01-23T18:39:40Z</dcterms:modified>
</cp:coreProperties>
</file>